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sldIdLst>
    <p:sldId id="256" r:id="rId2"/>
    <p:sldId id="258" r:id="rId3"/>
    <p:sldId id="259" r:id="rId4"/>
    <p:sldId id="260" r:id="rId5"/>
    <p:sldId id="261" r:id="rId6"/>
    <p:sldId id="269" r:id="rId7"/>
    <p:sldId id="262" r:id="rId8"/>
    <p:sldId id="263" r:id="rId9"/>
    <p:sldId id="265" r:id="rId10"/>
    <p:sldId id="264"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DD1D9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969" y="-44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Yuvarlatılmış Dikdörtgen"/>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smtClean="0"/>
              <a:t>Asıl başlık stili için tıklatın</a:t>
            </a:r>
            <a:endParaRPr kumimoji="0" lang="en-US"/>
          </a:p>
        </p:txBody>
      </p:sp>
      <p:sp>
        <p:nvSpPr>
          <p:cNvPr id="20" name="19 Alt Başlık"/>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9" name="18 Veri Yer Tutucusu"/>
          <p:cNvSpPr>
            <a:spLocks noGrp="1"/>
          </p:cNvSpPr>
          <p:nvPr>
            <p:ph type="dt" sz="half" idx="10"/>
          </p:nvPr>
        </p:nvSpPr>
        <p:spPr/>
        <p:txBody>
          <a:bodyPr/>
          <a:lstStyle>
            <a:extLst/>
          </a:lstStyle>
          <a:p>
            <a:fld id="{D9F75050-0E15-4C5B-92B0-66D068882F1F}" type="datetimeFigureOut">
              <a:rPr lang="tr-TR" smtClean="0"/>
              <a:pPr/>
              <a:t>23.12.2015</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11" name="10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502920" y="530352"/>
            <a:ext cx="8183880" cy="4187952"/>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23.12.2015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533404"/>
            <a:ext cx="1981200" cy="5257799"/>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533400" y="533402"/>
            <a:ext cx="5943600" cy="525780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23.12.2015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a:xfrm>
            <a:off x="502920" y="530352"/>
            <a:ext cx="8183880" cy="4187952"/>
          </a:xfrm>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23.12.2015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Yuvarlatılmış Dikdörtgen"/>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23.12.2015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23.12.2015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nchor="b"/>
          <a:lstStyle>
            <a:lvl1pPr>
              <a:defRPr b="1"/>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23.12.2015</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D9F75050-0E15-4C5B-92B0-66D068882F1F}" type="datetimeFigureOut">
              <a:rPr lang="tr-TR" smtClean="0"/>
              <a:pPr/>
              <a:t>23.12.2015</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D9F75050-0E15-4C5B-92B0-66D068882F1F}" type="datetimeFigureOut">
              <a:rPr lang="tr-TR" smtClean="0"/>
              <a:pPr/>
              <a:t>23.12.2015</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23.12.2015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Tek Köşesi Yuvarlatılmış Dikdörtgen"/>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tr-TR" smtClean="0"/>
              <a:t>Asıl başlık stili için tıklatın</a:t>
            </a:r>
            <a:endParaRPr kumimoji="0" lang="en-US"/>
          </a:p>
        </p:txBody>
      </p:sp>
      <p:sp>
        <p:nvSpPr>
          <p:cNvPr id="4" name="3 Metin Yer Tutucusu"/>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23.12.2015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3" name="2 Resim Yer Tutucusu"/>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smtClean="0"/>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Yuvarlatılmış Dikdörtgen"/>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Başlık Yer Tutucusu"/>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tr-TR" smtClean="0"/>
              <a:t>Asıl başlık stili için tıklatın</a:t>
            </a:r>
            <a:endParaRPr kumimoji="0" lang="en-US"/>
          </a:p>
        </p:txBody>
      </p:sp>
      <p:sp>
        <p:nvSpPr>
          <p:cNvPr id="4" name="3 Metin Yer Tutucusu"/>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5" name="24 Veri Yer Tutucusu"/>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9F75050-0E15-4C5B-92B0-66D068882F1F}" type="datetimeFigureOut">
              <a:rPr lang="tr-TR" smtClean="0"/>
              <a:pPr/>
              <a:t>23.12.2015</a:t>
            </a:fld>
            <a:endParaRPr lang="tr-TR"/>
          </a:p>
        </p:txBody>
      </p:sp>
      <p:sp>
        <p:nvSpPr>
          <p:cNvPr id="18" name="17 Altbilgi Yer Tutucusu"/>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4 Slayt Numarası Yer Tutucusu"/>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solidFill>
                  <a:schemeClr val="accent2"/>
                </a:solidFill>
              </a:rPr>
              <a:t>MADDE BAĞIMLILIĞI</a:t>
            </a:r>
            <a:endParaRPr lang="tr-TR" dirty="0">
              <a:solidFill>
                <a:schemeClr val="accent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00042"/>
            <a:ext cx="8183880" cy="1051560"/>
          </a:xfrm>
        </p:spPr>
        <p:txBody>
          <a:bodyPr>
            <a:normAutofit/>
          </a:bodyPr>
          <a:lstStyle/>
          <a:p>
            <a:r>
              <a:rPr lang="tr-TR" dirty="0" smtClean="0">
                <a:solidFill>
                  <a:schemeClr val="accent2"/>
                </a:solidFill>
              </a:rPr>
              <a:t>FİZİKSEL BAĞIMLILIK</a:t>
            </a:r>
            <a:endParaRPr lang="tr-TR" dirty="0">
              <a:solidFill>
                <a:schemeClr val="accent2"/>
              </a:solidFill>
            </a:endParaRPr>
          </a:p>
        </p:txBody>
      </p:sp>
      <p:sp>
        <p:nvSpPr>
          <p:cNvPr id="3" name="2 İçerik Yer Tutucusu"/>
          <p:cNvSpPr>
            <a:spLocks noGrp="1"/>
          </p:cNvSpPr>
          <p:nvPr>
            <p:ph idx="1"/>
          </p:nvPr>
        </p:nvSpPr>
        <p:spPr>
          <a:xfrm>
            <a:off x="500034" y="1643050"/>
            <a:ext cx="8183880" cy="4187952"/>
          </a:xfrm>
        </p:spPr>
        <p:txBody>
          <a:bodyPr>
            <a:normAutofit/>
          </a:bodyPr>
          <a:lstStyle/>
          <a:p>
            <a:pPr algn="just">
              <a:buNone/>
            </a:pPr>
            <a:r>
              <a:rPr lang="tr-TR" sz="2400" dirty="0" smtClean="0"/>
              <a:t>		</a:t>
            </a:r>
          </a:p>
          <a:p>
            <a:pPr algn="just">
              <a:buNone/>
            </a:pPr>
            <a:r>
              <a:rPr lang="tr-TR" sz="2400" dirty="0" smtClean="0"/>
              <a:t>		Maddenin varlığına karşın duyulan fizyolojik bir istektir. Beden maddeye karşı bir uyum geliştirir. Madde alınmadığı zaman ortaya bazı belirtiler çıkar. Çünkü bedenin fizyolojik uyumu bozulmuştur.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00042"/>
            <a:ext cx="8183880" cy="1051560"/>
          </a:xfrm>
        </p:spPr>
        <p:txBody>
          <a:bodyPr/>
          <a:lstStyle/>
          <a:p>
            <a:r>
              <a:rPr lang="tr-TR" dirty="0" smtClean="0">
                <a:solidFill>
                  <a:schemeClr val="accent2"/>
                </a:solidFill>
              </a:rPr>
              <a:t>RUHSAL BAĞIMLILIK</a:t>
            </a:r>
            <a:endParaRPr lang="tr-TR" dirty="0">
              <a:solidFill>
                <a:schemeClr val="accent2"/>
              </a:solidFill>
            </a:endParaRPr>
          </a:p>
        </p:txBody>
      </p:sp>
      <p:sp>
        <p:nvSpPr>
          <p:cNvPr id="3" name="2 İçerik Yer Tutucusu"/>
          <p:cNvSpPr>
            <a:spLocks noGrp="1"/>
          </p:cNvSpPr>
          <p:nvPr>
            <p:ph idx="1"/>
          </p:nvPr>
        </p:nvSpPr>
        <p:spPr>
          <a:xfrm>
            <a:off x="500034" y="1643050"/>
            <a:ext cx="8183880" cy="4187952"/>
          </a:xfrm>
        </p:spPr>
        <p:txBody>
          <a:bodyPr>
            <a:normAutofit/>
          </a:bodyPr>
          <a:lstStyle/>
          <a:p>
            <a:pPr algn="just">
              <a:buNone/>
            </a:pPr>
            <a:r>
              <a:rPr lang="tr-TR" sz="2400" dirty="0" smtClean="0">
                <a:latin typeface="Comic Sans MS" pitchFamily="66" charset="0"/>
              </a:rPr>
              <a:t>		</a:t>
            </a:r>
          </a:p>
          <a:p>
            <a:pPr algn="just">
              <a:buNone/>
            </a:pPr>
            <a:r>
              <a:rPr lang="tr-TR" sz="2400" dirty="0" smtClean="0">
                <a:latin typeface="Comic Sans MS" pitchFamily="66" charset="0"/>
              </a:rPr>
              <a:t>		</a:t>
            </a:r>
            <a:r>
              <a:rPr lang="tr-TR" sz="2400" dirty="0" smtClean="0"/>
              <a:t>Gereksinimlerini tatmin etme, doyum ve haz alma amacıyla maddeye düşkünlüktür. Madde alındığında doyum, rahatlama ve haz meydana gelir.</a:t>
            </a:r>
            <a:endParaRPr lang="tr-TR"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00042"/>
            <a:ext cx="8183880" cy="1051560"/>
          </a:xfrm>
        </p:spPr>
        <p:txBody>
          <a:bodyPr>
            <a:normAutofit fontScale="90000"/>
          </a:bodyPr>
          <a:lstStyle/>
          <a:p>
            <a:r>
              <a:rPr lang="tr-TR" dirty="0" smtClean="0">
                <a:solidFill>
                  <a:schemeClr val="accent2"/>
                </a:solidFill>
              </a:rPr>
              <a:t>BAĞIMLILIK KONTROL EDİLEBİLİR Mİ?</a:t>
            </a:r>
            <a:endParaRPr lang="tr-TR" dirty="0">
              <a:solidFill>
                <a:schemeClr val="accent2"/>
              </a:solidFill>
            </a:endParaRPr>
          </a:p>
        </p:txBody>
      </p:sp>
      <p:sp>
        <p:nvSpPr>
          <p:cNvPr id="3" name="2 İçerik Yer Tutucusu"/>
          <p:cNvSpPr>
            <a:spLocks noGrp="1"/>
          </p:cNvSpPr>
          <p:nvPr>
            <p:ph idx="1"/>
          </p:nvPr>
        </p:nvSpPr>
        <p:spPr>
          <a:xfrm>
            <a:off x="500034" y="1643050"/>
            <a:ext cx="8183880" cy="4187952"/>
          </a:xfrm>
        </p:spPr>
        <p:txBody>
          <a:bodyPr>
            <a:normAutofit/>
          </a:bodyPr>
          <a:lstStyle/>
          <a:p>
            <a:pPr algn="just">
              <a:buNone/>
            </a:pPr>
            <a:r>
              <a:rPr lang="tr-TR" sz="2400" dirty="0" smtClean="0"/>
              <a:t>		Madde kullananlar ilk başladıklarında bağımlı olmayacaklarını ve istedikleri zaman maddeyi bırakabileceklerini düşünerek başlamışlardır. Ancak bu maddeleri kullanmakla vücut maddeye alışıyor. Madde alınmadığında vücutta ve ruhsal durumda değişiklikler meydana geliyor. Bu yüzden maddeyi sürekli alma ihtiyacı doğuyor. Bütün bunlardan anlaşılacağı gibi </a:t>
            </a:r>
          </a:p>
          <a:p>
            <a:pPr lvl="3">
              <a:buNone/>
            </a:pPr>
            <a:r>
              <a:rPr lang="tr-TR" sz="1500" dirty="0" smtClean="0"/>
              <a:t>		</a:t>
            </a:r>
            <a:r>
              <a:rPr lang="tr-TR" sz="2800" dirty="0" smtClean="0">
                <a:solidFill>
                  <a:schemeClr val="accent2"/>
                </a:solidFill>
              </a:rPr>
              <a:t>BAĞIMLILIK KONTROL EDİLEMEZ BİR OLGUDUR.</a:t>
            </a:r>
            <a:endParaRPr lang="tr-TR" sz="2800" dirty="0">
              <a:solidFill>
                <a:schemeClr val="accent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00042"/>
            <a:ext cx="8183880" cy="1051560"/>
          </a:xfrm>
        </p:spPr>
        <p:txBody>
          <a:bodyPr/>
          <a:lstStyle/>
          <a:p>
            <a:r>
              <a:rPr lang="tr-TR" dirty="0" smtClean="0">
                <a:solidFill>
                  <a:schemeClr val="accent2"/>
                </a:solidFill>
              </a:rPr>
              <a:t>BAĞIMLILIK İYİLEŞİR Mİ?</a:t>
            </a:r>
            <a:endParaRPr lang="tr-TR" dirty="0">
              <a:solidFill>
                <a:schemeClr val="accent2"/>
              </a:solidFill>
            </a:endParaRPr>
          </a:p>
        </p:txBody>
      </p:sp>
      <p:sp>
        <p:nvSpPr>
          <p:cNvPr id="3" name="2 İçerik Yer Tutucusu"/>
          <p:cNvSpPr>
            <a:spLocks noGrp="1"/>
          </p:cNvSpPr>
          <p:nvPr>
            <p:ph idx="1"/>
          </p:nvPr>
        </p:nvSpPr>
        <p:spPr>
          <a:xfrm>
            <a:off x="500034" y="2285992"/>
            <a:ext cx="8183880" cy="2286016"/>
          </a:xfrm>
        </p:spPr>
        <p:txBody>
          <a:bodyPr>
            <a:normAutofit lnSpcReduction="10000"/>
          </a:bodyPr>
          <a:lstStyle/>
          <a:p>
            <a:pPr algn="just">
              <a:buNone/>
            </a:pPr>
            <a:r>
              <a:rPr lang="tr-TR" sz="2400" dirty="0" smtClean="0"/>
              <a:t>		Bağımlılık iyileşmez! Ancak düzelebilir. Bağımlı kişi bağımlılığından tamamen kurtulamaz. Kişi maddeyi bıraktıktan sonra kullanmadığı sürece iyidir. Ancak maddeyi tekrar aldığı andan bağımlılık kendini tekrar gösterecektir.</a:t>
            </a:r>
            <a:endParaRPr lang="tr-TR"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00042"/>
            <a:ext cx="8183880" cy="1051560"/>
          </a:xfrm>
        </p:spPr>
        <p:txBody>
          <a:bodyPr/>
          <a:lstStyle/>
          <a:p>
            <a:r>
              <a:rPr lang="tr-TR" dirty="0" smtClean="0">
                <a:solidFill>
                  <a:schemeClr val="accent2"/>
                </a:solidFill>
              </a:rPr>
              <a:t>BAŞLAMA NEDENLERİ</a:t>
            </a:r>
            <a:endParaRPr lang="tr-TR" dirty="0">
              <a:solidFill>
                <a:schemeClr val="accent2"/>
              </a:solidFill>
            </a:endParaRPr>
          </a:p>
        </p:txBody>
      </p:sp>
      <p:sp>
        <p:nvSpPr>
          <p:cNvPr id="3" name="2 İçerik Yer Tutucusu"/>
          <p:cNvSpPr>
            <a:spLocks noGrp="1"/>
          </p:cNvSpPr>
          <p:nvPr>
            <p:ph idx="1"/>
          </p:nvPr>
        </p:nvSpPr>
        <p:spPr>
          <a:xfrm>
            <a:off x="500034" y="1643050"/>
            <a:ext cx="8183880" cy="4187952"/>
          </a:xfrm>
        </p:spPr>
        <p:txBody>
          <a:bodyPr>
            <a:normAutofit/>
          </a:bodyPr>
          <a:lstStyle/>
          <a:p>
            <a:pPr algn="just">
              <a:buClr>
                <a:schemeClr val="accent2">
                  <a:lumMod val="50000"/>
                </a:schemeClr>
              </a:buClr>
            </a:pPr>
            <a:r>
              <a:rPr lang="tr-TR" sz="2400" dirty="0" smtClean="0"/>
              <a:t>Merak</a:t>
            </a:r>
          </a:p>
          <a:p>
            <a:pPr algn="just">
              <a:buClr>
                <a:schemeClr val="accent2">
                  <a:lumMod val="50000"/>
                </a:schemeClr>
              </a:buClr>
            </a:pPr>
            <a:r>
              <a:rPr lang="tr-TR" sz="2400" dirty="0" smtClean="0">
                <a:solidFill>
                  <a:schemeClr val="accent2"/>
                </a:solidFill>
              </a:rPr>
              <a:t>Arkadaş baskısı</a:t>
            </a:r>
          </a:p>
          <a:p>
            <a:pPr algn="just">
              <a:buClr>
                <a:schemeClr val="accent2">
                  <a:lumMod val="50000"/>
                </a:schemeClr>
              </a:buClr>
            </a:pPr>
            <a:r>
              <a:rPr lang="tr-TR" sz="2400" dirty="0" smtClean="0"/>
              <a:t>Aileye ve otoritelere başkaldırı</a:t>
            </a:r>
          </a:p>
          <a:p>
            <a:pPr algn="just">
              <a:buClr>
                <a:schemeClr val="accent2">
                  <a:lumMod val="50000"/>
                </a:schemeClr>
              </a:buClr>
            </a:pPr>
            <a:r>
              <a:rPr lang="tr-TR" sz="2400" dirty="0" smtClean="0">
                <a:solidFill>
                  <a:schemeClr val="accent2"/>
                </a:solidFill>
              </a:rPr>
              <a:t>Problemlerden arınma</a:t>
            </a:r>
          </a:p>
          <a:p>
            <a:pPr algn="just">
              <a:buClr>
                <a:schemeClr val="accent2">
                  <a:lumMod val="50000"/>
                </a:schemeClr>
              </a:buClr>
            </a:pPr>
            <a:r>
              <a:rPr lang="tr-TR" sz="2400" dirty="0" smtClean="0"/>
              <a:t>Kafayı bulma isteği</a:t>
            </a:r>
          </a:p>
          <a:p>
            <a:pPr algn="just">
              <a:buClr>
                <a:schemeClr val="accent2">
                  <a:lumMod val="50000"/>
                </a:schemeClr>
              </a:buClr>
            </a:pPr>
            <a:r>
              <a:rPr lang="tr-TR" sz="2400" dirty="0" smtClean="0">
                <a:solidFill>
                  <a:schemeClr val="accent2"/>
                </a:solidFill>
              </a:rPr>
              <a:t>Kendini kanıtlama</a:t>
            </a:r>
          </a:p>
          <a:p>
            <a:pPr algn="just">
              <a:buClr>
                <a:schemeClr val="accent2">
                  <a:lumMod val="50000"/>
                </a:schemeClr>
              </a:buClr>
            </a:pPr>
            <a:r>
              <a:rPr lang="tr-TR" sz="2400" dirty="0" smtClean="0"/>
              <a:t>Çevredeki modelleri örnek alma</a:t>
            </a:r>
          </a:p>
          <a:p>
            <a:pPr algn="just">
              <a:buClr>
                <a:schemeClr val="accent2">
                  <a:lumMod val="50000"/>
                </a:schemeClr>
              </a:buClr>
            </a:pPr>
            <a:r>
              <a:rPr lang="tr-TR" sz="2400" dirty="0" smtClean="0">
                <a:solidFill>
                  <a:schemeClr val="accent2"/>
                </a:solidFill>
              </a:rPr>
              <a:t>Bilgisizlik</a:t>
            </a:r>
          </a:p>
          <a:p>
            <a:pPr algn="just">
              <a:buClr>
                <a:schemeClr val="accent2">
                  <a:lumMod val="50000"/>
                </a:schemeClr>
              </a:buClr>
            </a:pPr>
            <a:r>
              <a:rPr lang="tr-TR" sz="2400" dirty="0" smtClean="0"/>
              <a:t>Bireyin bulunduğu çevre</a:t>
            </a:r>
          </a:p>
          <a:p>
            <a:pPr algn="just">
              <a:buClr>
                <a:schemeClr val="accent2">
                  <a:lumMod val="50000"/>
                </a:schemeClr>
              </a:buClr>
            </a:pPr>
            <a:r>
              <a:rPr lang="tr-TR" sz="2400" dirty="0" smtClean="0">
                <a:solidFill>
                  <a:schemeClr val="accent2"/>
                </a:solidFill>
              </a:rPr>
              <a:t>Özenme</a:t>
            </a:r>
            <a:endParaRPr lang="tr-TR" sz="2400" dirty="0">
              <a:solidFill>
                <a:schemeClr val="accent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00042"/>
            <a:ext cx="8183880" cy="1051560"/>
          </a:xfrm>
        </p:spPr>
        <p:txBody>
          <a:bodyPr/>
          <a:lstStyle/>
          <a:p>
            <a:r>
              <a:rPr lang="tr-TR" dirty="0" smtClean="0">
                <a:solidFill>
                  <a:schemeClr val="accent2"/>
                </a:solidFill>
              </a:rPr>
              <a:t>BAĞIMLILIK!</a:t>
            </a:r>
            <a:endParaRPr lang="tr-TR" dirty="0">
              <a:solidFill>
                <a:schemeClr val="accent2"/>
              </a:solidFill>
            </a:endParaRPr>
          </a:p>
        </p:txBody>
      </p:sp>
      <p:sp>
        <p:nvSpPr>
          <p:cNvPr id="3" name="2 İçerik Yer Tutucusu"/>
          <p:cNvSpPr>
            <a:spLocks noGrp="1"/>
          </p:cNvSpPr>
          <p:nvPr>
            <p:ph idx="1"/>
          </p:nvPr>
        </p:nvSpPr>
        <p:spPr>
          <a:xfrm>
            <a:off x="500034" y="1643050"/>
            <a:ext cx="8183880" cy="4187952"/>
          </a:xfrm>
        </p:spPr>
        <p:txBody>
          <a:bodyPr>
            <a:normAutofit/>
          </a:bodyPr>
          <a:lstStyle/>
          <a:p>
            <a:pPr algn="just">
              <a:buNone/>
            </a:pPr>
            <a:r>
              <a:rPr lang="tr-TR" sz="2400" dirty="0" smtClean="0"/>
              <a:t>		</a:t>
            </a:r>
          </a:p>
          <a:p>
            <a:pPr algn="just">
              <a:buNone/>
            </a:pPr>
            <a:r>
              <a:rPr lang="tr-TR" sz="2400" dirty="0" smtClean="0"/>
              <a:t>		İnsanların zevk alabilme, sevme, mutlu olma durumlarında beyinde dopamin adında bir hormon salgılanır. Dopamin seviyesine göre yaşamımızda dalgalanmalar olur</a:t>
            </a:r>
            <a:r>
              <a:rPr lang="tr-TR" sz="2400" dirty="0" smtClean="0"/>
              <a:t>.</a:t>
            </a:r>
          </a:p>
          <a:p>
            <a:pPr algn="just">
              <a:buNone/>
            </a:pPr>
            <a:endParaRPr lang="tr-TR" sz="2400" dirty="0" smtClean="0"/>
          </a:p>
          <a:p>
            <a:pPr algn="just">
              <a:buNone/>
            </a:pPr>
            <a:r>
              <a:rPr lang="tr-TR" sz="2400" dirty="0" smtClean="0"/>
              <a:t>         </a:t>
            </a:r>
            <a:r>
              <a:rPr lang="tr-TR" sz="2400" b="1" u="sng" dirty="0" err="1" smtClean="0">
                <a:solidFill>
                  <a:srgbClr val="002060"/>
                </a:solidFill>
              </a:rPr>
              <a:t>Dopamin</a:t>
            </a:r>
            <a:r>
              <a:rPr lang="tr-TR" sz="2400" b="1" u="sng" dirty="0" smtClean="0">
                <a:solidFill>
                  <a:srgbClr val="002060"/>
                </a:solidFill>
              </a:rPr>
              <a:t>:</a:t>
            </a:r>
            <a:r>
              <a:rPr lang="tr-TR" sz="2400" dirty="0" smtClean="0">
                <a:solidFill>
                  <a:srgbClr val="002060"/>
                </a:solidFill>
              </a:rPr>
              <a:t> </a:t>
            </a:r>
            <a:r>
              <a:rPr lang="tr-TR" sz="2400" dirty="0" smtClean="0"/>
              <a:t>Duyguları, hareketleri zevk ve acı algılarını etkileyen bir beyin kimyasalıdır.</a:t>
            </a:r>
            <a:endParaRPr lang="tr-TR"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00042"/>
            <a:ext cx="8183880" cy="1051560"/>
          </a:xfrm>
        </p:spPr>
        <p:txBody>
          <a:bodyPr/>
          <a:lstStyle/>
          <a:p>
            <a:pPr algn="just"/>
            <a:r>
              <a:rPr lang="tr-TR" dirty="0" smtClean="0">
                <a:solidFill>
                  <a:schemeClr val="accent2"/>
                </a:solidFill>
              </a:rPr>
              <a:t>BAĞIMLILIK!</a:t>
            </a:r>
            <a:endParaRPr lang="tr-TR" dirty="0">
              <a:solidFill>
                <a:schemeClr val="accent2"/>
              </a:solidFill>
            </a:endParaRPr>
          </a:p>
        </p:txBody>
      </p:sp>
      <p:sp>
        <p:nvSpPr>
          <p:cNvPr id="3" name="2 İçerik Yer Tutucusu"/>
          <p:cNvSpPr>
            <a:spLocks noGrp="1"/>
          </p:cNvSpPr>
          <p:nvPr>
            <p:ph idx="1"/>
          </p:nvPr>
        </p:nvSpPr>
        <p:spPr>
          <a:xfrm>
            <a:off x="500034" y="1643050"/>
            <a:ext cx="8183880" cy="4187952"/>
          </a:xfrm>
        </p:spPr>
        <p:txBody>
          <a:bodyPr/>
          <a:lstStyle/>
          <a:p>
            <a:pPr algn="just">
              <a:buNone/>
            </a:pPr>
            <a:r>
              <a:rPr lang="tr-TR" sz="2400" dirty="0" smtClean="0"/>
              <a:t>		</a:t>
            </a:r>
          </a:p>
          <a:p>
            <a:pPr algn="just">
              <a:buNone/>
            </a:pPr>
            <a:r>
              <a:rPr lang="tr-TR" sz="2400" dirty="0" smtClean="0"/>
              <a:t>		Bağımlı kişi maddeyi ilk aldığında hızlı ve yüksek seviyede dopamin salgılanır. Bu zevk aşamasıdır. </a:t>
            </a:r>
            <a:endParaRPr lang="tr-TR" sz="2400" dirty="0" smtClean="0"/>
          </a:p>
          <a:p>
            <a:pPr algn="just">
              <a:buNone/>
            </a:pPr>
            <a:r>
              <a:rPr lang="tr-TR" sz="2400" dirty="0" smtClean="0"/>
              <a:t>	</a:t>
            </a:r>
            <a:r>
              <a:rPr lang="tr-TR" sz="2400" dirty="0" smtClean="0"/>
              <a:t>	</a:t>
            </a:r>
            <a:r>
              <a:rPr lang="tr-TR" sz="2400" dirty="0" smtClean="0"/>
              <a:t>Ancak </a:t>
            </a:r>
            <a:r>
              <a:rPr lang="tr-TR" sz="2400" dirty="0" smtClean="0"/>
              <a:t>kişi ilk deneyimde aldığı bu zevki bir daha asla aynı oranda yaşayamaz. </a:t>
            </a:r>
            <a:endParaRPr lang="tr-TR" sz="2400" dirty="0" smtClean="0"/>
          </a:p>
          <a:p>
            <a:pPr algn="just">
              <a:buNone/>
            </a:pPr>
            <a:r>
              <a:rPr lang="tr-TR" sz="2400" dirty="0" smtClean="0"/>
              <a:t>	</a:t>
            </a:r>
            <a:r>
              <a:rPr lang="tr-TR" sz="2400" dirty="0" smtClean="0"/>
              <a:t>	</a:t>
            </a:r>
            <a:r>
              <a:rPr lang="tr-TR" sz="2400" dirty="0" smtClean="0"/>
              <a:t>Her </a:t>
            </a:r>
            <a:r>
              <a:rPr lang="tr-TR" sz="2400" dirty="0" smtClean="0"/>
              <a:t>kullanımda dozun miktarının arttırılması da bu yüzdendir. Kişi artık hiçbir şeyden zevk alamaz duruma gelir.</a:t>
            </a:r>
          </a:p>
          <a:p>
            <a:pPr algn="just"/>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00042"/>
            <a:ext cx="8183880" cy="1051560"/>
          </a:xfrm>
        </p:spPr>
        <p:txBody>
          <a:bodyPr/>
          <a:lstStyle/>
          <a:p>
            <a:r>
              <a:rPr lang="tr-TR" dirty="0" smtClean="0">
                <a:solidFill>
                  <a:schemeClr val="accent2"/>
                </a:solidFill>
              </a:rPr>
              <a:t>NEDEN ERGENLER?</a:t>
            </a:r>
            <a:endParaRPr lang="tr-TR" dirty="0">
              <a:solidFill>
                <a:schemeClr val="accent2"/>
              </a:solidFill>
            </a:endParaRPr>
          </a:p>
        </p:txBody>
      </p:sp>
      <p:sp>
        <p:nvSpPr>
          <p:cNvPr id="3" name="2 İçerik Yer Tutucusu"/>
          <p:cNvSpPr>
            <a:spLocks noGrp="1"/>
          </p:cNvSpPr>
          <p:nvPr>
            <p:ph idx="1"/>
          </p:nvPr>
        </p:nvSpPr>
        <p:spPr>
          <a:xfrm>
            <a:off x="500034" y="1643050"/>
            <a:ext cx="8183880" cy="4187952"/>
          </a:xfrm>
        </p:spPr>
        <p:txBody>
          <a:bodyPr/>
          <a:lstStyle/>
          <a:p>
            <a:pPr algn="just">
              <a:lnSpc>
                <a:spcPct val="80000"/>
              </a:lnSpc>
              <a:buClr>
                <a:schemeClr val="accent2">
                  <a:lumMod val="75000"/>
                </a:schemeClr>
              </a:buClr>
            </a:pPr>
            <a:r>
              <a:rPr lang="tr-TR" sz="2400" dirty="0" smtClean="0"/>
              <a:t>Ergenler ve genç yetişkinlerin maddeyi deneme ve maddeye bağımlı olma oranlarının yetişkinlere göre daha fazla olması</a:t>
            </a:r>
          </a:p>
          <a:p>
            <a:pPr algn="just">
              <a:lnSpc>
                <a:spcPct val="80000"/>
              </a:lnSpc>
              <a:buClr>
                <a:schemeClr val="accent2">
                  <a:lumMod val="75000"/>
                </a:schemeClr>
              </a:buClr>
            </a:pPr>
            <a:endParaRPr lang="tr-TR" sz="2400" dirty="0" smtClean="0">
              <a:latin typeface="Comic Sans MS" pitchFamily="66" charset="0"/>
            </a:endParaRPr>
          </a:p>
          <a:p>
            <a:pPr algn="just">
              <a:buClr>
                <a:schemeClr val="accent2">
                  <a:lumMod val="75000"/>
                </a:schemeClr>
              </a:buClr>
            </a:pPr>
            <a:r>
              <a:rPr lang="tr-TR" sz="2400" dirty="0" smtClean="0">
                <a:solidFill>
                  <a:schemeClr val="accent2"/>
                </a:solidFill>
              </a:rPr>
              <a:t>Yetişkinlerde saptanan bağımlılığın başlangıcının ergenliğe veya erken yetişkinliğe dayanması</a:t>
            </a:r>
          </a:p>
          <a:p>
            <a:pPr algn="just">
              <a:buClr>
                <a:schemeClr val="accent2">
                  <a:lumMod val="75000"/>
                </a:schemeClr>
              </a:buClr>
            </a:pPr>
            <a:endParaRPr lang="tr-TR" sz="2400" dirty="0" smtClean="0"/>
          </a:p>
          <a:p>
            <a:pPr algn="just">
              <a:buClr>
                <a:schemeClr val="accent2">
                  <a:lumMod val="75000"/>
                </a:schemeClr>
              </a:buClr>
            </a:pPr>
            <a:r>
              <a:rPr lang="tr-TR" sz="2400" dirty="0" smtClean="0"/>
              <a:t>Madde kullanımına </a:t>
            </a:r>
            <a:r>
              <a:rPr lang="tr-TR" sz="2400" dirty="0" smtClean="0">
                <a:solidFill>
                  <a:srgbClr val="FF0000"/>
                </a:solidFill>
              </a:rPr>
              <a:t>ne kadar erken başlanırsa </a:t>
            </a:r>
            <a:r>
              <a:rPr lang="tr-TR" sz="2400" dirty="0" smtClean="0"/>
              <a:t>bağımlılığın o kadar şiddetli olması</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00042"/>
            <a:ext cx="8183880" cy="1051560"/>
          </a:xfrm>
        </p:spPr>
        <p:txBody>
          <a:bodyPr/>
          <a:lstStyle/>
          <a:p>
            <a:r>
              <a:rPr lang="tr-TR" dirty="0" smtClean="0">
                <a:solidFill>
                  <a:schemeClr val="accent2"/>
                </a:solidFill>
              </a:rPr>
              <a:t>NEDEN ERGENLER?</a:t>
            </a:r>
            <a:endParaRPr lang="tr-TR" dirty="0">
              <a:solidFill>
                <a:schemeClr val="accent2"/>
              </a:solidFill>
            </a:endParaRPr>
          </a:p>
        </p:txBody>
      </p:sp>
      <p:sp>
        <p:nvSpPr>
          <p:cNvPr id="3" name="2 İçerik Yer Tutucusu"/>
          <p:cNvSpPr>
            <a:spLocks noGrp="1"/>
          </p:cNvSpPr>
          <p:nvPr>
            <p:ph idx="1"/>
          </p:nvPr>
        </p:nvSpPr>
        <p:spPr>
          <a:xfrm>
            <a:off x="500034" y="1643050"/>
            <a:ext cx="8183880" cy="4187952"/>
          </a:xfrm>
        </p:spPr>
        <p:txBody>
          <a:bodyPr>
            <a:normAutofit/>
          </a:bodyPr>
          <a:lstStyle/>
          <a:p>
            <a:pPr algn="just">
              <a:buClr>
                <a:schemeClr val="accent2">
                  <a:lumMod val="75000"/>
                </a:schemeClr>
              </a:buClr>
            </a:pPr>
            <a:r>
              <a:rPr lang="tr-TR" sz="2400" dirty="0" smtClean="0"/>
              <a:t>Birçok etmen madde kullanım kararını, ergenlik yıllarında ve 20’li yaşlarda geçici madde ile bağlantılı zorlukların gelişimini ve madde bağımlılığının oluşumunu etkilemektedir</a:t>
            </a:r>
          </a:p>
          <a:p>
            <a:pPr algn="just">
              <a:buClr>
                <a:schemeClr val="accent2">
                  <a:lumMod val="75000"/>
                </a:schemeClr>
              </a:buClr>
            </a:pPr>
            <a:endParaRPr lang="tr-TR" sz="2400" dirty="0" smtClean="0"/>
          </a:p>
          <a:p>
            <a:pPr algn="just">
              <a:buClr>
                <a:schemeClr val="accent2">
                  <a:lumMod val="75000"/>
                </a:schemeClr>
              </a:buClr>
            </a:pPr>
            <a:r>
              <a:rPr lang="tr-TR" sz="2400" dirty="0" smtClean="0">
                <a:solidFill>
                  <a:schemeClr val="accent2"/>
                </a:solidFill>
              </a:rPr>
              <a:t>Özellikle ergenlik döneminde sigara ve alkol kullanımı genelde </a:t>
            </a:r>
            <a:r>
              <a:rPr lang="tr-TR" sz="2400" u="sng" dirty="0" smtClean="0">
                <a:solidFill>
                  <a:srgbClr val="FF0000"/>
                </a:solidFill>
              </a:rPr>
              <a:t>otoriteye baş kaldırışın </a:t>
            </a:r>
            <a:r>
              <a:rPr lang="tr-TR" sz="2400" dirty="0" smtClean="0">
                <a:solidFill>
                  <a:schemeClr val="accent2"/>
                </a:solidFill>
              </a:rPr>
              <a:t>sembolik ifadesi olarak başlar</a:t>
            </a:r>
          </a:p>
          <a:p>
            <a:pPr algn="just">
              <a:buClr>
                <a:schemeClr val="accent2">
                  <a:lumMod val="75000"/>
                </a:schemeClr>
              </a:buClr>
            </a:pPr>
            <a:endParaRPr lang="tr-TR" sz="2400" dirty="0" smtClean="0"/>
          </a:p>
          <a:p>
            <a:pPr algn="just">
              <a:buClr>
                <a:schemeClr val="accent2">
                  <a:lumMod val="75000"/>
                </a:schemeClr>
              </a:buClr>
            </a:pPr>
            <a:r>
              <a:rPr lang="tr-TR" sz="2400" dirty="0" smtClean="0"/>
              <a:t>Aile ve okul </a:t>
            </a:r>
            <a:r>
              <a:rPr lang="tr-TR" sz="2400" dirty="0" smtClean="0"/>
              <a:t>burada önemli bir rol oynar</a:t>
            </a:r>
            <a:endParaRPr lang="tr-TR"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00042"/>
            <a:ext cx="8183880" cy="1051560"/>
          </a:xfrm>
        </p:spPr>
        <p:txBody>
          <a:bodyPr>
            <a:normAutofit fontScale="90000"/>
          </a:bodyPr>
          <a:lstStyle/>
          <a:p>
            <a:r>
              <a:rPr lang="tr-TR" dirty="0" smtClean="0">
                <a:solidFill>
                  <a:schemeClr val="accent2"/>
                </a:solidFill>
              </a:rPr>
              <a:t>MADDE KULLANANLARIN ÖZELLİKLERİ</a:t>
            </a:r>
            <a:endParaRPr lang="tr-TR" dirty="0">
              <a:solidFill>
                <a:schemeClr val="accent2"/>
              </a:solidFill>
            </a:endParaRPr>
          </a:p>
        </p:txBody>
      </p:sp>
      <p:sp>
        <p:nvSpPr>
          <p:cNvPr id="3" name="2 İçerik Yer Tutucusu"/>
          <p:cNvSpPr>
            <a:spLocks noGrp="1"/>
          </p:cNvSpPr>
          <p:nvPr>
            <p:ph idx="1"/>
          </p:nvPr>
        </p:nvSpPr>
        <p:spPr>
          <a:xfrm>
            <a:off x="500034" y="1785926"/>
            <a:ext cx="8183880" cy="4071966"/>
          </a:xfrm>
        </p:spPr>
        <p:txBody>
          <a:bodyPr>
            <a:normAutofit/>
          </a:bodyPr>
          <a:lstStyle/>
          <a:p>
            <a:pPr algn="just">
              <a:buClr>
                <a:schemeClr val="accent2">
                  <a:lumMod val="75000"/>
                </a:schemeClr>
              </a:buClr>
            </a:pPr>
            <a:r>
              <a:rPr lang="tr-TR" sz="2400" dirty="0" smtClean="0"/>
              <a:t>Madde kullanan </a:t>
            </a:r>
            <a:r>
              <a:rPr lang="tr-TR" sz="2400" dirty="0" smtClean="0"/>
              <a:t>çocuklar/gençler aile </a:t>
            </a:r>
            <a:r>
              <a:rPr lang="tr-TR" sz="2400" dirty="0" smtClean="0"/>
              <a:t>ilişkilerini azaltır ve evde az vakit geçirirler.</a:t>
            </a:r>
          </a:p>
          <a:p>
            <a:pPr algn="just">
              <a:buClr>
                <a:schemeClr val="accent2">
                  <a:lumMod val="75000"/>
                </a:schemeClr>
              </a:buClr>
            </a:pPr>
            <a:r>
              <a:rPr lang="tr-TR" sz="2400" dirty="0" smtClean="0">
                <a:solidFill>
                  <a:schemeClr val="accent2"/>
                </a:solidFill>
              </a:rPr>
              <a:t>Her zamankinden daha fazla para harcamaya başlar.</a:t>
            </a:r>
          </a:p>
          <a:p>
            <a:pPr algn="just">
              <a:buClr>
                <a:schemeClr val="accent2">
                  <a:lumMod val="75000"/>
                </a:schemeClr>
              </a:buClr>
            </a:pPr>
            <a:r>
              <a:rPr lang="tr-TR" sz="2400" dirty="0" smtClean="0"/>
              <a:t>Çok sayıda yeni arkadaş edinir.</a:t>
            </a:r>
          </a:p>
          <a:p>
            <a:pPr algn="just">
              <a:buClr>
                <a:schemeClr val="accent2">
                  <a:lumMod val="75000"/>
                </a:schemeClr>
              </a:buClr>
            </a:pPr>
            <a:r>
              <a:rPr lang="tr-TR" sz="2400" dirty="0" smtClean="0">
                <a:solidFill>
                  <a:schemeClr val="accent2"/>
                </a:solidFill>
              </a:rPr>
              <a:t>Kendisine olan özeni azalır.</a:t>
            </a:r>
          </a:p>
          <a:p>
            <a:pPr algn="just">
              <a:buClr>
                <a:schemeClr val="accent2">
                  <a:lumMod val="75000"/>
                </a:schemeClr>
              </a:buClr>
            </a:pPr>
            <a:r>
              <a:rPr lang="tr-TR" sz="2400" dirty="0" smtClean="0"/>
              <a:t>Çevresi ve arkadaşlarına eski önemi vermez.</a:t>
            </a:r>
          </a:p>
          <a:p>
            <a:pPr algn="just">
              <a:buClr>
                <a:schemeClr val="accent2">
                  <a:lumMod val="75000"/>
                </a:schemeClr>
              </a:buClr>
            </a:pPr>
            <a:r>
              <a:rPr lang="tr-TR" sz="2400" dirty="0" smtClean="0">
                <a:solidFill>
                  <a:schemeClr val="accent2"/>
                </a:solidFill>
              </a:rPr>
              <a:t>Uykulu ve yorgun görünürler.</a:t>
            </a:r>
          </a:p>
          <a:p>
            <a:pPr algn="just">
              <a:buClr>
                <a:schemeClr val="accent2">
                  <a:lumMod val="75000"/>
                </a:schemeClr>
              </a:buClr>
            </a:pPr>
            <a:r>
              <a:rPr lang="tr-TR" sz="2400" dirty="0" smtClean="0"/>
              <a:t>Yeme düzeni bozulur, kilo kaybeder.</a:t>
            </a:r>
          </a:p>
          <a:p>
            <a:pPr algn="just">
              <a:buClr>
                <a:schemeClr val="accent2">
                  <a:lumMod val="75000"/>
                </a:schemeClr>
              </a:buClr>
            </a:pPr>
            <a:r>
              <a:rPr lang="tr-TR" sz="2400" dirty="0" smtClean="0">
                <a:solidFill>
                  <a:schemeClr val="accent2"/>
                </a:solidFill>
              </a:rPr>
              <a:t>Daha sinirli olabilirler.</a:t>
            </a:r>
            <a:endParaRPr lang="tr-TR" sz="2400" dirty="0">
              <a:solidFill>
                <a:schemeClr val="accent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00042"/>
            <a:ext cx="8183880" cy="1051560"/>
          </a:xfrm>
        </p:spPr>
        <p:txBody>
          <a:bodyPr>
            <a:normAutofit/>
          </a:bodyPr>
          <a:lstStyle/>
          <a:p>
            <a:r>
              <a:rPr lang="tr-TR" dirty="0" smtClean="0">
                <a:solidFill>
                  <a:schemeClr val="accent2"/>
                </a:solidFill>
              </a:rPr>
              <a:t>MADDE</a:t>
            </a:r>
            <a:endParaRPr lang="tr-TR" dirty="0">
              <a:solidFill>
                <a:schemeClr val="accent2"/>
              </a:solidFill>
            </a:endParaRPr>
          </a:p>
        </p:txBody>
      </p:sp>
      <p:sp>
        <p:nvSpPr>
          <p:cNvPr id="3" name="2 İçerik Yer Tutucusu"/>
          <p:cNvSpPr>
            <a:spLocks noGrp="1"/>
          </p:cNvSpPr>
          <p:nvPr>
            <p:ph idx="1"/>
          </p:nvPr>
        </p:nvSpPr>
        <p:spPr>
          <a:xfrm>
            <a:off x="500034" y="1643050"/>
            <a:ext cx="8183880" cy="4187952"/>
          </a:xfrm>
        </p:spPr>
        <p:txBody>
          <a:bodyPr/>
          <a:lstStyle/>
          <a:p>
            <a:pPr algn="just">
              <a:buNone/>
            </a:pPr>
            <a:r>
              <a:rPr lang="tr-TR" dirty="0" smtClean="0"/>
              <a:t>	</a:t>
            </a:r>
            <a:r>
              <a:rPr lang="tr-TR" sz="2400" dirty="0" smtClean="0"/>
              <a:t>	Madde denilince aklımıza gelmesi gerekenler:</a:t>
            </a:r>
          </a:p>
          <a:p>
            <a:pPr algn="just">
              <a:buClr>
                <a:schemeClr val="accent2">
                  <a:lumMod val="75000"/>
                </a:schemeClr>
              </a:buClr>
            </a:pPr>
            <a:r>
              <a:rPr lang="tr-TR" sz="2400" dirty="0" smtClean="0">
                <a:solidFill>
                  <a:schemeClr val="accent2"/>
                </a:solidFill>
              </a:rPr>
              <a:t>Alkol</a:t>
            </a:r>
          </a:p>
          <a:p>
            <a:pPr algn="just">
              <a:buClr>
                <a:schemeClr val="accent2">
                  <a:lumMod val="75000"/>
                </a:schemeClr>
              </a:buClr>
            </a:pPr>
            <a:r>
              <a:rPr lang="tr-TR" sz="2400" dirty="0" smtClean="0"/>
              <a:t>Amfetamin gibi uyarıcılar</a:t>
            </a:r>
          </a:p>
          <a:p>
            <a:pPr algn="just">
              <a:buClr>
                <a:schemeClr val="accent2">
                  <a:lumMod val="75000"/>
                </a:schemeClr>
              </a:buClr>
            </a:pPr>
            <a:r>
              <a:rPr lang="tr-TR" sz="2400" dirty="0" smtClean="0">
                <a:solidFill>
                  <a:schemeClr val="accent2"/>
                </a:solidFill>
              </a:rPr>
              <a:t>Esrar</a:t>
            </a:r>
          </a:p>
          <a:p>
            <a:pPr algn="just">
              <a:buClr>
                <a:schemeClr val="accent2">
                  <a:lumMod val="75000"/>
                </a:schemeClr>
              </a:buClr>
            </a:pPr>
            <a:r>
              <a:rPr lang="tr-TR" sz="2400" dirty="0" smtClean="0"/>
              <a:t>Kokain</a:t>
            </a:r>
          </a:p>
          <a:p>
            <a:pPr algn="just">
              <a:buClr>
                <a:schemeClr val="accent2">
                  <a:lumMod val="75000"/>
                </a:schemeClr>
              </a:buClr>
            </a:pPr>
            <a:r>
              <a:rPr lang="tr-TR" sz="2400" dirty="0" smtClean="0">
                <a:solidFill>
                  <a:schemeClr val="accent2"/>
                </a:solidFill>
              </a:rPr>
              <a:t>Kafein</a:t>
            </a:r>
          </a:p>
          <a:p>
            <a:pPr algn="just">
              <a:buClr>
                <a:schemeClr val="accent2">
                  <a:lumMod val="75000"/>
                </a:schemeClr>
              </a:buClr>
            </a:pPr>
            <a:r>
              <a:rPr lang="tr-TR" sz="2400" dirty="0" smtClean="0"/>
              <a:t>Nikotin </a:t>
            </a:r>
            <a:endParaRPr lang="tr-TR"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142984"/>
            <a:ext cx="8183880" cy="4187952"/>
          </a:xfrm>
        </p:spPr>
        <p:txBody>
          <a:bodyPr/>
          <a:lstStyle/>
          <a:p>
            <a:pPr algn="ctr">
              <a:buNone/>
            </a:pPr>
            <a:endParaRPr lang="tr-TR" dirty="0" smtClean="0"/>
          </a:p>
          <a:p>
            <a:pPr algn="ctr">
              <a:buNone/>
            </a:pPr>
            <a:r>
              <a:rPr lang="tr-TR" dirty="0" smtClean="0"/>
              <a:t>Türkiye’de ve dünyada</a:t>
            </a:r>
          </a:p>
          <a:p>
            <a:pPr algn="ctr">
              <a:buNone/>
            </a:pPr>
            <a:r>
              <a:rPr lang="tr-TR" dirty="0" smtClean="0"/>
              <a:t>madde kullanımı hızla artmakta</a:t>
            </a:r>
          </a:p>
          <a:p>
            <a:pPr algn="ctr">
              <a:buNone/>
            </a:pPr>
            <a:r>
              <a:rPr lang="tr-TR" dirty="0" smtClean="0"/>
              <a:t>ve maddeye başlama</a:t>
            </a:r>
          </a:p>
          <a:p>
            <a:pPr algn="ctr">
              <a:buNone/>
            </a:pPr>
            <a:r>
              <a:rPr lang="tr-TR" dirty="0" smtClean="0"/>
              <a:t>yaşı gittikçe düşmektedir.</a:t>
            </a:r>
          </a:p>
          <a:p>
            <a:pPr algn="ctr">
              <a:buNone/>
            </a:pPr>
            <a:endParaRPr lang="tr-TR" dirty="0" smtClean="0"/>
          </a:p>
          <a:p>
            <a:pPr algn="ctr">
              <a:buNone/>
            </a:pPr>
            <a:r>
              <a:rPr lang="tr-TR" dirty="0" smtClean="0">
                <a:solidFill>
                  <a:schemeClr val="accent2"/>
                </a:solidFill>
              </a:rPr>
              <a:t>MADDE KULLANIM YAŞI 9 YAŞA KADAR DÜŞMÜŞTÜR!</a:t>
            </a:r>
            <a:endParaRPr lang="tr-TR" dirty="0">
              <a:solidFill>
                <a:schemeClr val="accent2"/>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00042"/>
            <a:ext cx="8183880" cy="1051560"/>
          </a:xfrm>
        </p:spPr>
        <p:txBody>
          <a:bodyPr/>
          <a:lstStyle/>
          <a:p>
            <a:r>
              <a:rPr lang="tr-TR" dirty="0" smtClean="0">
                <a:solidFill>
                  <a:schemeClr val="accent2"/>
                </a:solidFill>
              </a:rPr>
              <a:t>AİLELER</a:t>
            </a:r>
            <a:endParaRPr lang="tr-TR" dirty="0">
              <a:solidFill>
                <a:schemeClr val="accent2"/>
              </a:solidFill>
            </a:endParaRPr>
          </a:p>
        </p:txBody>
      </p:sp>
      <p:sp>
        <p:nvSpPr>
          <p:cNvPr id="3" name="2 İçerik Yer Tutucusu"/>
          <p:cNvSpPr>
            <a:spLocks noGrp="1"/>
          </p:cNvSpPr>
          <p:nvPr>
            <p:ph idx="1"/>
          </p:nvPr>
        </p:nvSpPr>
        <p:spPr>
          <a:xfrm>
            <a:off x="500034" y="1643050"/>
            <a:ext cx="8183880" cy="4187952"/>
          </a:xfrm>
        </p:spPr>
        <p:txBody>
          <a:bodyPr>
            <a:normAutofit/>
          </a:bodyPr>
          <a:lstStyle/>
          <a:p>
            <a:pPr algn="just">
              <a:buClr>
                <a:schemeClr val="accent2">
                  <a:lumMod val="75000"/>
                </a:schemeClr>
              </a:buClr>
            </a:pPr>
            <a:r>
              <a:rPr lang="tr-TR" sz="2400" dirty="0" smtClean="0"/>
              <a:t>Aileler büyük hayal kırıklığı, panik, endişe ve korku hissederler.</a:t>
            </a:r>
          </a:p>
          <a:p>
            <a:pPr algn="just">
              <a:buClr>
                <a:schemeClr val="accent2">
                  <a:lumMod val="75000"/>
                </a:schemeClr>
              </a:buClr>
            </a:pPr>
            <a:endParaRPr lang="tr-TR" sz="2400" dirty="0" smtClean="0"/>
          </a:p>
          <a:p>
            <a:pPr algn="just">
              <a:buClr>
                <a:schemeClr val="accent2">
                  <a:lumMod val="75000"/>
                </a:schemeClr>
              </a:buClr>
            </a:pPr>
            <a:r>
              <a:rPr lang="tr-TR" sz="2400" dirty="0" smtClean="0">
                <a:solidFill>
                  <a:schemeClr val="accent2"/>
                </a:solidFill>
              </a:rPr>
              <a:t>Çocukla ilk konuşmada genelde </a:t>
            </a:r>
            <a:r>
              <a:rPr lang="tr-TR" sz="2400" b="1" dirty="0" smtClean="0">
                <a:solidFill>
                  <a:srgbClr val="FF0000"/>
                </a:solidFill>
              </a:rPr>
              <a:t>inkar</a:t>
            </a:r>
            <a:r>
              <a:rPr lang="tr-TR" sz="2400" dirty="0" smtClean="0">
                <a:solidFill>
                  <a:schemeClr val="accent2"/>
                </a:solidFill>
              </a:rPr>
              <a:t> ederler. Bu durumda çocuğun üzerine gidilmemeli, uygun ortam ve zamanda tekrar konuşmaya çalışılmalıdır. Çünkü amacımız suçlamak değil yardımcı olmaktır.</a:t>
            </a:r>
            <a:endParaRPr lang="tr-TR" sz="2400" dirty="0">
              <a:solidFill>
                <a:schemeClr val="accent2"/>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00042"/>
            <a:ext cx="8183880" cy="1051560"/>
          </a:xfrm>
        </p:spPr>
        <p:txBody>
          <a:bodyPr/>
          <a:lstStyle/>
          <a:p>
            <a:r>
              <a:rPr lang="tr-TR" dirty="0" smtClean="0">
                <a:solidFill>
                  <a:schemeClr val="accent2"/>
                </a:solidFill>
              </a:rPr>
              <a:t>KORUYUCU YAKLAŞIM</a:t>
            </a:r>
            <a:endParaRPr lang="tr-TR" dirty="0">
              <a:solidFill>
                <a:schemeClr val="accent2"/>
              </a:solidFill>
            </a:endParaRPr>
          </a:p>
        </p:txBody>
      </p:sp>
      <p:sp>
        <p:nvSpPr>
          <p:cNvPr id="3" name="2 İçerik Yer Tutucusu"/>
          <p:cNvSpPr>
            <a:spLocks noGrp="1"/>
          </p:cNvSpPr>
          <p:nvPr>
            <p:ph idx="1"/>
          </p:nvPr>
        </p:nvSpPr>
        <p:spPr>
          <a:xfrm>
            <a:off x="500034" y="1643050"/>
            <a:ext cx="8183880" cy="4187952"/>
          </a:xfrm>
        </p:spPr>
        <p:txBody>
          <a:bodyPr>
            <a:normAutofit/>
          </a:bodyPr>
          <a:lstStyle/>
          <a:p>
            <a:pPr algn="just">
              <a:buClr>
                <a:schemeClr val="accent2">
                  <a:lumMod val="75000"/>
                </a:schemeClr>
              </a:buClr>
            </a:pPr>
            <a:r>
              <a:rPr lang="tr-TR" sz="2400" dirty="0" smtClean="0"/>
              <a:t>Birincil Koruyucu Yaklaşım</a:t>
            </a:r>
          </a:p>
          <a:p>
            <a:pPr algn="just">
              <a:buClr>
                <a:schemeClr val="accent2">
                  <a:lumMod val="75000"/>
                </a:schemeClr>
              </a:buClr>
            </a:pPr>
            <a:endParaRPr lang="tr-TR" sz="2400" dirty="0" smtClean="0"/>
          </a:p>
          <a:p>
            <a:pPr lvl="1">
              <a:buClr>
                <a:schemeClr val="accent2">
                  <a:lumMod val="75000"/>
                </a:schemeClr>
              </a:buClr>
            </a:pPr>
            <a:r>
              <a:rPr lang="tr-TR" dirty="0" smtClean="0"/>
              <a:t>Yaşamı boyunca </a:t>
            </a:r>
            <a:r>
              <a:rPr lang="tr-TR" dirty="0" smtClean="0">
                <a:solidFill>
                  <a:srgbClr val="FF0000"/>
                </a:solidFill>
              </a:rPr>
              <a:t>hiç madde ile karşılaşmamış kişilerin</a:t>
            </a:r>
            <a:r>
              <a:rPr lang="tr-TR" dirty="0" smtClean="0"/>
              <a:t> bu maddeleri kullanmaya başlamasını engellemek amacı ile yapılan çalışmalardır</a:t>
            </a:r>
          </a:p>
          <a:p>
            <a:pPr lvl="1">
              <a:buClr>
                <a:schemeClr val="accent2">
                  <a:lumMod val="75000"/>
                </a:schemeClr>
              </a:buClr>
            </a:pPr>
            <a:endParaRPr lang="tr-TR" dirty="0" smtClean="0"/>
          </a:p>
          <a:p>
            <a:pPr lvl="2">
              <a:buClr>
                <a:schemeClr val="accent2">
                  <a:lumMod val="75000"/>
                </a:schemeClr>
              </a:buClr>
            </a:pPr>
            <a:r>
              <a:rPr lang="tr-TR" sz="2200" dirty="0" smtClean="0"/>
              <a:t>(Bilgilendirme toplantıları, konferanslar, seminerler vs)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00042"/>
            <a:ext cx="8183880" cy="1051560"/>
          </a:xfrm>
        </p:spPr>
        <p:txBody>
          <a:bodyPr/>
          <a:lstStyle/>
          <a:p>
            <a:pPr algn="just"/>
            <a:r>
              <a:rPr lang="tr-TR" dirty="0" smtClean="0">
                <a:solidFill>
                  <a:schemeClr val="accent2"/>
                </a:solidFill>
              </a:rPr>
              <a:t>KORUYUCU YAKLAŞIM</a:t>
            </a:r>
            <a:endParaRPr lang="tr-TR" dirty="0">
              <a:solidFill>
                <a:schemeClr val="accent2"/>
              </a:solidFill>
            </a:endParaRPr>
          </a:p>
        </p:txBody>
      </p:sp>
      <p:sp>
        <p:nvSpPr>
          <p:cNvPr id="3" name="2 İçerik Yer Tutucusu"/>
          <p:cNvSpPr>
            <a:spLocks noGrp="1"/>
          </p:cNvSpPr>
          <p:nvPr>
            <p:ph idx="1"/>
          </p:nvPr>
        </p:nvSpPr>
        <p:spPr>
          <a:xfrm>
            <a:off x="500034" y="1643050"/>
            <a:ext cx="8183880" cy="4187952"/>
          </a:xfrm>
        </p:spPr>
        <p:txBody>
          <a:bodyPr>
            <a:normAutofit/>
          </a:bodyPr>
          <a:lstStyle/>
          <a:p>
            <a:pPr algn="just">
              <a:buClr>
                <a:schemeClr val="accent2">
                  <a:lumMod val="75000"/>
                </a:schemeClr>
              </a:buClr>
            </a:pPr>
            <a:r>
              <a:rPr lang="tr-TR" sz="2400" dirty="0" smtClean="0"/>
              <a:t>İkincil Koruyucu Yaklaşım</a:t>
            </a:r>
          </a:p>
          <a:p>
            <a:pPr algn="just">
              <a:buClr>
                <a:schemeClr val="accent2">
                  <a:lumMod val="75000"/>
                </a:schemeClr>
              </a:buClr>
            </a:pPr>
            <a:endParaRPr lang="tr-TR" sz="2400" dirty="0" smtClean="0"/>
          </a:p>
          <a:p>
            <a:pPr lvl="1">
              <a:buClr>
                <a:schemeClr val="accent2">
                  <a:lumMod val="75000"/>
                </a:schemeClr>
              </a:buClr>
            </a:pPr>
            <a:r>
              <a:rPr lang="tr-TR" dirty="0" smtClean="0"/>
              <a:t>Madde kullanmaya başlamış </a:t>
            </a:r>
            <a:r>
              <a:rPr lang="tr-TR" b="1" dirty="0" smtClean="0">
                <a:solidFill>
                  <a:srgbClr val="FF0000"/>
                </a:solidFill>
              </a:rPr>
              <a:t>ancak</a:t>
            </a:r>
            <a:r>
              <a:rPr lang="tr-TR" dirty="0" smtClean="0"/>
              <a:t> bağımlı hale gelmemiş kişilerin </a:t>
            </a:r>
            <a:r>
              <a:rPr lang="tr-TR" dirty="0" smtClean="0">
                <a:solidFill>
                  <a:srgbClr val="FF0000"/>
                </a:solidFill>
              </a:rPr>
              <a:t>bağımlı hale gelmesini önlemek </a:t>
            </a:r>
            <a:r>
              <a:rPr lang="tr-TR" dirty="0" smtClean="0"/>
              <a:t>amacı ile yapılan çalışmalardır</a:t>
            </a:r>
          </a:p>
          <a:p>
            <a:pPr lvl="2">
              <a:buClr>
                <a:schemeClr val="accent2">
                  <a:lumMod val="75000"/>
                </a:schemeClr>
              </a:buClr>
            </a:pPr>
            <a:endParaRPr lang="tr-TR" sz="2400" dirty="0" smtClean="0"/>
          </a:p>
          <a:p>
            <a:pPr lvl="2">
              <a:buClr>
                <a:schemeClr val="accent2">
                  <a:lumMod val="75000"/>
                </a:schemeClr>
              </a:buClr>
            </a:pPr>
            <a:r>
              <a:rPr lang="tr-TR" sz="2400" dirty="0" smtClean="0"/>
              <a:t>(Kişinin kendi durumunu değerlendirmesini, kendisine 	yardımcı olunabileceğini kavramasını sağlamak, sağlık kurumlarına baş vurabileceğini öğretmek vs)</a:t>
            </a:r>
          </a:p>
          <a:p>
            <a:pPr lvl="1" algn="just">
              <a:buClr>
                <a:schemeClr val="accent2">
                  <a:lumMod val="75000"/>
                </a:schemeClr>
              </a:buClr>
            </a:pPr>
            <a:endParaRPr lang="tr-TR"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00042"/>
            <a:ext cx="8183880" cy="1051560"/>
          </a:xfrm>
        </p:spPr>
        <p:txBody>
          <a:bodyPr/>
          <a:lstStyle/>
          <a:p>
            <a:r>
              <a:rPr lang="tr-TR" dirty="0" smtClean="0">
                <a:solidFill>
                  <a:schemeClr val="accent2"/>
                </a:solidFill>
              </a:rPr>
              <a:t>KORUYUCU YAKLAŞIM</a:t>
            </a:r>
            <a:endParaRPr lang="tr-TR" dirty="0">
              <a:solidFill>
                <a:schemeClr val="accent2"/>
              </a:solidFill>
            </a:endParaRPr>
          </a:p>
        </p:txBody>
      </p:sp>
      <p:sp>
        <p:nvSpPr>
          <p:cNvPr id="3" name="2 İçerik Yer Tutucusu"/>
          <p:cNvSpPr>
            <a:spLocks noGrp="1"/>
          </p:cNvSpPr>
          <p:nvPr>
            <p:ph idx="1"/>
          </p:nvPr>
        </p:nvSpPr>
        <p:spPr>
          <a:xfrm>
            <a:off x="500034" y="1643050"/>
            <a:ext cx="8183880" cy="4187952"/>
          </a:xfrm>
        </p:spPr>
        <p:txBody>
          <a:bodyPr>
            <a:normAutofit/>
          </a:bodyPr>
          <a:lstStyle/>
          <a:p>
            <a:pPr algn="just">
              <a:buClr>
                <a:schemeClr val="accent2">
                  <a:lumMod val="75000"/>
                </a:schemeClr>
              </a:buClr>
            </a:pPr>
            <a:r>
              <a:rPr lang="tr-TR" sz="2400" dirty="0" smtClean="0"/>
              <a:t>Üçüncül Koruyucu Yaklaşım</a:t>
            </a:r>
          </a:p>
          <a:p>
            <a:pPr algn="just">
              <a:buClr>
                <a:schemeClr val="accent2">
                  <a:lumMod val="75000"/>
                </a:schemeClr>
              </a:buClr>
            </a:pPr>
            <a:endParaRPr lang="tr-TR" sz="2400" dirty="0" smtClean="0"/>
          </a:p>
          <a:p>
            <a:pPr lvl="1" algn="just">
              <a:buClr>
                <a:schemeClr val="accent2">
                  <a:lumMod val="75000"/>
                </a:schemeClr>
              </a:buClr>
            </a:pPr>
            <a:r>
              <a:rPr lang="tr-TR" dirty="0" smtClean="0"/>
              <a:t>Belirli bir süre madde kullanarak </a:t>
            </a:r>
            <a:r>
              <a:rPr lang="tr-TR" dirty="0" smtClean="0">
                <a:solidFill>
                  <a:srgbClr val="FF0000"/>
                </a:solidFill>
              </a:rPr>
              <a:t>madde bağımlısı haline gelmiş</a:t>
            </a:r>
            <a:r>
              <a:rPr lang="tr-TR" dirty="0" smtClean="0"/>
              <a:t> kişilerin tedavisinin</a:t>
            </a:r>
            <a:r>
              <a:rPr lang="tr-TR" b="1" dirty="0" smtClean="0"/>
              <a:t> </a:t>
            </a:r>
            <a:r>
              <a:rPr lang="tr-TR" dirty="0" smtClean="0"/>
              <a:t>sağlanarak geriye dönüşü olmayan sosyal ve tıbbi kayıplardan korumak</a:t>
            </a:r>
            <a:r>
              <a:rPr lang="tr-TR" b="1" dirty="0" smtClean="0"/>
              <a:t>, </a:t>
            </a:r>
            <a:r>
              <a:rPr lang="tr-TR" dirty="0" smtClean="0"/>
              <a:t>ölümü engellemek</a:t>
            </a:r>
            <a:r>
              <a:rPr lang="tr-TR" b="1" dirty="0" smtClean="0"/>
              <a:t> </a:t>
            </a:r>
            <a:r>
              <a:rPr lang="tr-TR" dirty="0" smtClean="0"/>
              <a:t>için yapılan</a:t>
            </a:r>
            <a:r>
              <a:rPr lang="tr-TR" b="1" dirty="0" smtClean="0"/>
              <a:t> </a:t>
            </a:r>
            <a:r>
              <a:rPr lang="tr-TR" dirty="0" smtClean="0"/>
              <a:t>çalışmalardır</a:t>
            </a:r>
          </a:p>
          <a:p>
            <a:pPr lvl="1" algn="just">
              <a:buClr>
                <a:schemeClr val="accent2">
                  <a:lumMod val="75000"/>
                </a:schemeClr>
              </a:buClr>
            </a:pPr>
            <a:endParaRPr lang="tr-TR" dirty="0" smtClean="0"/>
          </a:p>
          <a:p>
            <a:pPr lvl="2" algn="just">
              <a:buClr>
                <a:schemeClr val="accent2">
                  <a:lumMod val="75000"/>
                </a:schemeClr>
              </a:buClr>
            </a:pPr>
            <a:r>
              <a:rPr lang="tr-TR" sz="2400" dirty="0" smtClean="0"/>
              <a:t>(</a:t>
            </a:r>
            <a:r>
              <a:rPr lang="tr-TR" sz="2400" dirty="0" smtClean="0"/>
              <a:t>Ayakta </a:t>
            </a:r>
            <a:r>
              <a:rPr lang="tr-TR" sz="2400" dirty="0" smtClean="0"/>
              <a:t>ya da yatarak tedavi vs)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00042"/>
            <a:ext cx="8183880" cy="1051560"/>
          </a:xfrm>
        </p:spPr>
        <p:txBody>
          <a:bodyPr/>
          <a:lstStyle/>
          <a:p>
            <a:r>
              <a:rPr lang="tr-TR" dirty="0" smtClean="0">
                <a:solidFill>
                  <a:schemeClr val="accent2"/>
                </a:solidFill>
              </a:rPr>
              <a:t>YARDIM İLKELERİ</a:t>
            </a:r>
            <a:endParaRPr lang="tr-TR" dirty="0">
              <a:solidFill>
                <a:schemeClr val="accent2"/>
              </a:solidFill>
            </a:endParaRPr>
          </a:p>
        </p:txBody>
      </p:sp>
      <p:sp>
        <p:nvSpPr>
          <p:cNvPr id="3" name="2 İçerik Yer Tutucusu"/>
          <p:cNvSpPr>
            <a:spLocks noGrp="1"/>
          </p:cNvSpPr>
          <p:nvPr>
            <p:ph idx="1"/>
          </p:nvPr>
        </p:nvSpPr>
        <p:spPr>
          <a:xfrm>
            <a:off x="500034" y="1643050"/>
            <a:ext cx="8183880" cy="4187952"/>
          </a:xfrm>
        </p:spPr>
        <p:txBody>
          <a:bodyPr>
            <a:normAutofit/>
          </a:bodyPr>
          <a:lstStyle/>
          <a:p>
            <a:pPr algn="just">
              <a:buNone/>
            </a:pPr>
            <a:r>
              <a:rPr lang="tr-TR" sz="2400" dirty="0" smtClean="0"/>
              <a:t>		</a:t>
            </a:r>
          </a:p>
          <a:p>
            <a:pPr algn="just">
              <a:buNone/>
            </a:pPr>
            <a:endParaRPr lang="tr-TR" sz="2400" dirty="0" smtClean="0"/>
          </a:p>
          <a:p>
            <a:pPr algn="just">
              <a:buNone/>
            </a:pPr>
            <a:r>
              <a:rPr lang="tr-TR" sz="2400" dirty="0" smtClean="0"/>
              <a:t>		Madde kullanan ya da madde kullanmaya meyilli olan ergenlere yardım ederken göz önünde bulundurulması gereken </a:t>
            </a:r>
            <a:r>
              <a:rPr lang="tr-TR" sz="2400" b="1" dirty="0" smtClean="0">
                <a:solidFill>
                  <a:srgbClr val="FF0000"/>
                </a:solidFill>
              </a:rPr>
              <a:t>ilkelerden bazıları şu şekilde ele alınabilir: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00042"/>
            <a:ext cx="8183880" cy="1051560"/>
          </a:xfrm>
        </p:spPr>
        <p:txBody>
          <a:bodyPr/>
          <a:lstStyle/>
          <a:p>
            <a:r>
              <a:rPr lang="tr-TR" dirty="0" smtClean="0">
                <a:solidFill>
                  <a:schemeClr val="accent2"/>
                </a:solidFill>
              </a:rPr>
              <a:t>YARDIM İLKELERİ</a:t>
            </a:r>
            <a:endParaRPr lang="tr-TR" dirty="0">
              <a:solidFill>
                <a:schemeClr val="accent2"/>
              </a:solidFill>
            </a:endParaRPr>
          </a:p>
        </p:txBody>
      </p:sp>
      <p:sp>
        <p:nvSpPr>
          <p:cNvPr id="3" name="2 İçerik Yer Tutucusu"/>
          <p:cNvSpPr>
            <a:spLocks noGrp="1"/>
          </p:cNvSpPr>
          <p:nvPr>
            <p:ph idx="1"/>
          </p:nvPr>
        </p:nvSpPr>
        <p:spPr>
          <a:xfrm>
            <a:off x="500034" y="1643050"/>
            <a:ext cx="8183880" cy="4187952"/>
          </a:xfrm>
        </p:spPr>
        <p:txBody>
          <a:bodyPr>
            <a:normAutofit lnSpcReduction="10000"/>
          </a:bodyPr>
          <a:lstStyle/>
          <a:p>
            <a:pPr algn="just">
              <a:buClr>
                <a:schemeClr val="accent2">
                  <a:lumMod val="75000"/>
                </a:schemeClr>
              </a:buClr>
            </a:pPr>
            <a:r>
              <a:rPr lang="tr-TR" sz="2400" b="1" u="sng" dirty="0" smtClean="0">
                <a:solidFill>
                  <a:srgbClr val="C00000"/>
                </a:solidFill>
              </a:rPr>
              <a:t>Bilgilendirme:</a:t>
            </a:r>
            <a:r>
              <a:rPr lang="tr-TR" sz="2400" dirty="0" smtClean="0"/>
              <a:t> Hedef kitle maddeyi hiç kullanmayanlardır. Özendirmeden , merak arttırmadan madde kullanmakla ilgili bilgi verilir. Madde kullanımının yaşamı üzerinde etkileri tartışılır.</a:t>
            </a:r>
          </a:p>
          <a:p>
            <a:pPr algn="just">
              <a:buClr>
                <a:schemeClr val="accent2">
                  <a:lumMod val="75000"/>
                </a:schemeClr>
              </a:buClr>
            </a:pPr>
            <a:endParaRPr lang="tr-TR" sz="2400" dirty="0" smtClean="0"/>
          </a:p>
          <a:p>
            <a:pPr algn="just">
              <a:buClr>
                <a:schemeClr val="accent2">
                  <a:lumMod val="75000"/>
                </a:schemeClr>
              </a:buClr>
            </a:pPr>
            <a:r>
              <a:rPr lang="tr-TR" sz="2400" b="1" u="sng" dirty="0" smtClean="0">
                <a:solidFill>
                  <a:schemeClr val="accent2"/>
                </a:solidFill>
              </a:rPr>
              <a:t>Ergene Problemlerinin Çözümünde Yardım Etme:</a:t>
            </a:r>
            <a:r>
              <a:rPr lang="tr-TR" sz="2400" b="1" dirty="0" smtClean="0">
                <a:solidFill>
                  <a:schemeClr val="accent2"/>
                </a:solidFill>
              </a:rPr>
              <a:t> </a:t>
            </a:r>
            <a:r>
              <a:rPr lang="tr-TR" sz="2400" dirty="0" smtClean="0">
                <a:solidFill>
                  <a:schemeClr val="accent2"/>
                </a:solidFill>
              </a:rPr>
              <a:t>E</a:t>
            </a:r>
            <a:r>
              <a:rPr lang="tr-TR" sz="2400" dirty="0" smtClean="0">
                <a:solidFill>
                  <a:schemeClr val="accent2"/>
                </a:solidFill>
              </a:rPr>
              <a:t>rgenin </a:t>
            </a:r>
            <a:r>
              <a:rPr lang="tr-TR" sz="2400" dirty="0" smtClean="0">
                <a:solidFill>
                  <a:schemeClr val="accent2"/>
                </a:solidFill>
              </a:rPr>
              <a:t>kişiliği ve yetersizliği ele alınır. Problem çözme/ karar verme becerisi geliştirmede ve kişisel sorunlarını çözmede yardımcı olunur.</a:t>
            </a:r>
            <a:endParaRPr lang="tr-TR" sz="2400" dirty="0">
              <a:solidFill>
                <a:schemeClr val="accent2"/>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00042"/>
            <a:ext cx="8183880" cy="1051560"/>
          </a:xfrm>
        </p:spPr>
        <p:txBody>
          <a:bodyPr/>
          <a:lstStyle/>
          <a:p>
            <a:r>
              <a:rPr lang="tr-TR" dirty="0" smtClean="0">
                <a:solidFill>
                  <a:schemeClr val="accent2"/>
                </a:solidFill>
              </a:rPr>
              <a:t>YARDIM İLKELERİ</a:t>
            </a:r>
            <a:endParaRPr lang="tr-TR" dirty="0">
              <a:solidFill>
                <a:schemeClr val="accent2"/>
              </a:solidFill>
            </a:endParaRPr>
          </a:p>
        </p:txBody>
      </p:sp>
      <p:sp>
        <p:nvSpPr>
          <p:cNvPr id="3" name="2 İçerik Yer Tutucusu"/>
          <p:cNvSpPr>
            <a:spLocks noGrp="1"/>
          </p:cNvSpPr>
          <p:nvPr>
            <p:ph idx="1"/>
          </p:nvPr>
        </p:nvSpPr>
        <p:spPr>
          <a:xfrm>
            <a:off x="500034" y="1643050"/>
            <a:ext cx="8183880" cy="4187952"/>
          </a:xfrm>
        </p:spPr>
        <p:txBody>
          <a:bodyPr>
            <a:normAutofit/>
          </a:bodyPr>
          <a:lstStyle/>
          <a:p>
            <a:pPr algn="just">
              <a:buClr>
                <a:schemeClr val="accent2">
                  <a:lumMod val="75000"/>
                </a:schemeClr>
              </a:buClr>
            </a:pPr>
            <a:r>
              <a:rPr lang="tr-TR" sz="2400" b="1" u="sng" dirty="0" smtClean="0">
                <a:solidFill>
                  <a:srgbClr val="C00000"/>
                </a:solidFill>
              </a:rPr>
              <a:t>Direnç Geliştirme: </a:t>
            </a:r>
            <a:r>
              <a:rPr lang="tr-TR" sz="2400" dirty="0" smtClean="0"/>
              <a:t>sosyal baskıya direnme programıdır. Hayır diyebilmeyi, direnme becerilerini arttırmayı amaçlar.</a:t>
            </a:r>
          </a:p>
          <a:p>
            <a:pPr algn="just">
              <a:buClr>
                <a:schemeClr val="accent2">
                  <a:lumMod val="75000"/>
                </a:schemeClr>
              </a:buClr>
            </a:pPr>
            <a:endParaRPr lang="tr-TR" sz="2400" dirty="0" smtClean="0"/>
          </a:p>
          <a:p>
            <a:pPr algn="just">
              <a:buClr>
                <a:schemeClr val="accent2">
                  <a:lumMod val="75000"/>
                </a:schemeClr>
              </a:buClr>
            </a:pPr>
            <a:r>
              <a:rPr lang="tr-TR" sz="2400" b="1" u="sng" dirty="0" smtClean="0">
                <a:solidFill>
                  <a:srgbClr val="C00000"/>
                </a:solidFill>
              </a:rPr>
              <a:t>Alternatif Programlar Geliştirme:</a:t>
            </a:r>
            <a:r>
              <a:rPr lang="tr-TR" sz="2400" b="1" dirty="0" smtClean="0">
                <a:solidFill>
                  <a:srgbClr val="C00000"/>
                </a:solidFill>
              </a:rPr>
              <a:t> </a:t>
            </a:r>
            <a:r>
              <a:rPr lang="tr-TR" sz="2400" dirty="0" smtClean="0">
                <a:solidFill>
                  <a:schemeClr val="accent2"/>
                </a:solidFill>
              </a:rPr>
              <a:t>B</a:t>
            </a:r>
            <a:r>
              <a:rPr lang="tr-TR" sz="2400" dirty="0" smtClean="0">
                <a:solidFill>
                  <a:schemeClr val="accent2"/>
                </a:solidFill>
              </a:rPr>
              <a:t>oş zamanını </a:t>
            </a:r>
            <a:r>
              <a:rPr lang="tr-TR" sz="2400" dirty="0" smtClean="0">
                <a:solidFill>
                  <a:schemeClr val="accent2"/>
                </a:solidFill>
              </a:rPr>
              <a:t>değerlendirme, eğlence, iş ve beceriler geliştirme programları uygulanır.</a:t>
            </a:r>
          </a:p>
          <a:p>
            <a:pPr algn="just">
              <a:buClr>
                <a:schemeClr val="accent2">
                  <a:lumMod val="75000"/>
                </a:schemeClr>
              </a:buClr>
            </a:pPr>
            <a:endParaRPr lang="tr-TR" sz="24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00042"/>
            <a:ext cx="8183880" cy="1051560"/>
          </a:xfrm>
        </p:spPr>
        <p:txBody>
          <a:bodyPr/>
          <a:lstStyle/>
          <a:p>
            <a:r>
              <a:rPr lang="tr-TR" dirty="0" smtClean="0">
                <a:solidFill>
                  <a:schemeClr val="accent2"/>
                </a:solidFill>
              </a:rPr>
              <a:t>YARDIM İLKELERİ</a:t>
            </a:r>
            <a:endParaRPr lang="tr-TR" dirty="0">
              <a:solidFill>
                <a:schemeClr val="accent2"/>
              </a:solidFill>
            </a:endParaRPr>
          </a:p>
        </p:txBody>
      </p:sp>
      <p:sp>
        <p:nvSpPr>
          <p:cNvPr id="3" name="2 İçerik Yer Tutucusu"/>
          <p:cNvSpPr>
            <a:spLocks noGrp="1"/>
          </p:cNvSpPr>
          <p:nvPr>
            <p:ph idx="1"/>
          </p:nvPr>
        </p:nvSpPr>
        <p:spPr>
          <a:xfrm>
            <a:off x="500034" y="1643050"/>
            <a:ext cx="8183880" cy="4187952"/>
          </a:xfrm>
        </p:spPr>
        <p:txBody>
          <a:bodyPr>
            <a:normAutofit/>
          </a:bodyPr>
          <a:lstStyle/>
          <a:p>
            <a:pPr algn="just">
              <a:buClr>
                <a:schemeClr val="accent2">
                  <a:lumMod val="75000"/>
                </a:schemeClr>
              </a:buClr>
            </a:pPr>
            <a:r>
              <a:rPr lang="tr-TR" sz="2400" b="1" u="sng" dirty="0" smtClean="0"/>
              <a:t>Yaşıt Yönelimli Yaklaşım:</a:t>
            </a:r>
            <a:r>
              <a:rPr lang="tr-TR" sz="2400" b="1" dirty="0" smtClean="0"/>
              <a:t> </a:t>
            </a:r>
            <a:r>
              <a:rPr lang="tr-TR" sz="2400" dirty="0" smtClean="0"/>
              <a:t>Y</a:t>
            </a:r>
            <a:r>
              <a:rPr lang="tr-TR" sz="2400" dirty="0" smtClean="0"/>
              <a:t>aşıtlar </a:t>
            </a:r>
            <a:r>
              <a:rPr lang="tr-TR" sz="2400" dirty="0" smtClean="0"/>
              <a:t>arası ilişki temelinde düzenlenir.</a:t>
            </a:r>
          </a:p>
          <a:p>
            <a:pPr algn="just">
              <a:buClr>
                <a:schemeClr val="accent2">
                  <a:lumMod val="75000"/>
                </a:schemeClr>
              </a:buClr>
            </a:pPr>
            <a:endParaRPr lang="tr-TR" sz="2400" dirty="0" smtClean="0"/>
          </a:p>
          <a:p>
            <a:pPr algn="just">
              <a:buClr>
                <a:schemeClr val="accent2">
                  <a:lumMod val="75000"/>
                </a:schemeClr>
              </a:buClr>
            </a:pPr>
            <a:r>
              <a:rPr lang="tr-TR" sz="2400" b="1" u="sng" dirty="0" smtClean="0">
                <a:solidFill>
                  <a:schemeClr val="accent2"/>
                </a:solidFill>
              </a:rPr>
              <a:t>Ailenin Uyarılması ve Toplumsal Tutumun Değişimi</a:t>
            </a:r>
            <a:r>
              <a:rPr lang="tr-TR" sz="2400" dirty="0" smtClean="0">
                <a:solidFill>
                  <a:schemeClr val="accent2"/>
                </a:solidFill>
              </a:rPr>
              <a:t>: </a:t>
            </a:r>
            <a:r>
              <a:rPr lang="tr-TR" sz="2400" dirty="0" smtClean="0">
                <a:solidFill>
                  <a:schemeClr val="accent2"/>
                </a:solidFill>
              </a:rPr>
              <a:t>Sağlıklı </a:t>
            </a:r>
            <a:r>
              <a:rPr lang="tr-TR" sz="2400" dirty="0" smtClean="0">
                <a:solidFill>
                  <a:schemeClr val="accent2"/>
                </a:solidFill>
              </a:rPr>
              <a:t>çocuk yetiştirme konusunda gerekli önlemler alınır, madde kullanımını hafife alan </a:t>
            </a:r>
            <a:r>
              <a:rPr lang="tr-TR" sz="2400" dirty="0" smtClean="0">
                <a:solidFill>
                  <a:schemeClr val="accent2"/>
                </a:solidFill>
              </a:rPr>
              <a:t>hoşgörülü </a:t>
            </a:r>
            <a:r>
              <a:rPr lang="tr-TR" sz="2400" dirty="0" smtClean="0">
                <a:solidFill>
                  <a:schemeClr val="accent2"/>
                </a:solidFill>
              </a:rPr>
              <a:t>toplumsal yaklaşım engellenir.</a:t>
            </a:r>
          </a:p>
          <a:p>
            <a:pPr algn="just">
              <a:buClr>
                <a:schemeClr val="accent2">
                  <a:lumMod val="75000"/>
                </a:schemeClr>
              </a:buClr>
            </a:pPr>
            <a:endParaRPr lang="tr-TR" sz="24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00042"/>
            <a:ext cx="8183880" cy="1051560"/>
          </a:xfrm>
        </p:spPr>
        <p:txBody>
          <a:bodyPr/>
          <a:lstStyle/>
          <a:p>
            <a:r>
              <a:rPr lang="tr-TR" dirty="0" smtClean="0">
                <a:solidFill>
                  <a:schemeClr val="accent2"/>
                </a:solidFill>
              </a:rPr>
              <a:t>YARDIM İLKELERİ</a:t>
            </a:r>
            <a:endParaRPr lang="tr-TR" dirty="0">
              <a:solidFill>
                <a:schemeClr val="accent2"/>
              </a:solidFill>
            </a:endParaRPr>
          </a:p>
        </p:txBody>
      </p:sp>
      <p:sp>
        <p:nvSpPr>
          <p:cNvPr id="3" name="2 İçerik Yer Tutucusu"/>
          <p:cNvSpPr>
            <a:spLocks noGrp="1"/>
          </p:cNvSpPr>
          <p:nvPr>
            <p:ph idx="1"/>
          </p:nvPr>
        </p:nvSpPr>
        <p:spPr>
          <a:xfrm>
            <a:off x="500034" y="1643050"/>
            <a:ext cx="8183880" cy="4187952"/>
          </a:xfrm>
        </p:spPr>
        <p:txBody>
          <a:bodyPr>
            <a:normAutofit/>
          </a:bodyPr>
          <a:lstStyle/>
          <a:p>
            <a:pPr algn="just">
              <a:buClr>
                <a:schemeClr val="accent2">
                  <a:lumMod val="75000"/>
                </a:schemeClr>
              </a:buClr>
            </a:pPr>
            <a:endParaRPr lang="tr-TR" sz="2400" dirty="0" smtClean="0"/>
          </a:p>
          <a:p>
            <a:pPr algn="just">
              <a:buClr>
                <a:schemeClr val="accent2">
                  <a:lumMod val="75000"/>
                </a:schemeClr>
              </a:buClr>
            </a:pPr>
            <a:r>
              <a:rPr lang="tr-TR" sz="2400" dirty="0" smtClean="0"/>
              <a:t>Ergen aktif biçimde devamlı ve fazla miktarda madde kullanıyorsa madde bağımlılığı tedavisi amacıyla </a:t>
            </a:r>
            <a:r>
              <a:rPr lang="tr-TR" sz="2400" dirty="0" smtClean="0">
                <a:solidFill>
                  <a:srgbClr val="C00000"/>
                </a:solidFill>
              </a:rPr>
              <a:t>hastaneye</a:t>
            </a:r>
            <a:r>
              <a:rPr lang="tr-TR" sz="2400" dirty="0" smtClean="0"/>
              <a:t> yatırılmalıdır.</a:t>
            </a:r>
          </a:p>
          <a:p>
            <a:pPr algn="just">
              <a:buClr>
                <a:schemeClr val="accent2">
                  <a:lumMod val="75000"/>
                </a:schemeClr>
              </a:buClr>
            </a:pPr>
            <a:endParaRPr lang="tr-TR" sz="2400" dirty="0" smtClean="0"/>
          </a:p>
          <a:p>
            <a:pPr algn="just">
              <a:buClr>
                <a:schemeClr val="accent2">
                  <a:lumMod val="75000"/>
                </a:schemeClr>
              </a:buClr>
            </a:pPr>
            <a:r>
              <a:rPr lang="tr-TR" sz="2400" dirty="0" smtClean="0">
                <a:solidFill>
                  <a:schemeClr val="accent2"/>
                </a:solidFill>
              </a:rPr>
              <a:t>Eğer ergen çok sık ve büyük miktarda madde kullanmıyorsa bir </a:t>
            </a:r>
            <a:r>
              <a:rPr lang="tr-TR" sz="2400" b="1" dirty="0" smtClean="0">
                <a:solidFill>
                  <a:schemeClr val="accent2"/>
                </a:solidFill>
              </a:rPr>
              <a:t>psikiyatrise</a:t>
            </a:r>
            <a:r>
              <a:rPr lang="tr-TR" sz="2400" dirty="0" smtClean="0">
                <a:solidFill>
                  <a:schemeClr val="accent2"/>
                </a:solidFill>
              </a:rPr>
              <a:t> </a:t>
            </a:r>
            <a:r>
              <a:rPr lang="tr-TR" sz="2400" dirty="0" smtClean="0">
                <a:solidFill>
                  <a:schemeClr val="accent2"/>
                </a:solidFill>
              </a:rPr>
              <a:t>yönlendirilmelidir.</a:t>
            </a:r>
            <a:endParaRPr lang="tr-TR" sz="2400" dirty="0">
              <a:solidFill>
                <a:schemeClr val="accent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71480"/>
            <a:ext cx="8183880" cy="1051560"/>
          </a:xfrm>
        </p:spPr>
        <p:txBody>
          <a:bodyPr/>
          <a:lstStyle/>
          <a:p>
            <a:r>
              <a:rPr lang="tr-TR" dirty="0" smtClean="0">
                <a:solidFill>
                  <a:schemeClr val="accent2"/>
                </a:solidFill>
              </a:rPr>
              <a:t>BAĞIMLILIK</a:t>
            </a:r>
            <a:endParaRPr lang="tr-TR" dirty="0">
              <a:solidFill>
                <a:schemeClr val="accent2"/>
              </a:solidFill>
            </a:endParaRPr>
          </a:p>
        </p:txBody>
      </p:sp>
      <p:sp>
        <p:nvSpPr>
          <p:cNvPr id="3" name="2 İçerik Yer Tutucusu"/>
          <p:cNvSpPr>
            <a:spLocks noGrp="1"/>
          </p:cNvSpPr>
          <p:nvPr>
            <p:ph idx="1"/>
          </p:nvPr>
        </p:nvSpPr>
        <p:spPr>
          <a:xfrm>
            <a:off x="500034" y="2071678"/>
            <a:ext cx="8183880" cy="3613028"/>
          </a:xfrm>
        </p:spPr>
        <p:txBody>
          <a:bodyPr>
            <a:normAutofit/>
          </a:bodyPr>
          <a:lstStyle/>
          <a:p>
            <a:pPr algn="just">
              <a:buNone/>
            </a:pPr>
            <a:r>
              <a:rPr lang="tr-TR" sz="2400" dirty="0" smtClean="0"/>
              <a:t>		Herhangi bir maddenin tedavi amaçlı olmaksızın ve fizyolojik bir ihtiyaca cevap vermeksizin giderek artan kullanım şekline denir.</a:t>
            </a:r>
            <a:endParaRPr lang="tr-TR"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00042"/>
            <a:ext cx="8183880" cy="1051560"/>
          </a:xfrm>
        </p:spPr>
        <p:txBody>
          <a:bodyPr/>
          <a:lstStyle/>
          <a:p>
            <a:r>
              <a:rPr lang="tr-TR" dirty="0" smtClean="0">
                <a:solidFill>
                  <a:schemeClr val="accent2"/>
                </a:solidFill>
              </a:rPr>
              <a:t>TEDAVİ YÖNTEMLERİ</a:t>
            </a:r>
            <a:endParaRPr lang="tr-TR" dirty="0">
              <a:solidFill>
                <a:schemeClr val="accent2"/>
              </a:solidFill>
            </a:endParaRPr>
          </a:p>
        </p:txBody>
      </p:sp>
      <p:sp>
        <p:nvSpPr>
          <p:cNvPr id="3" name="2 İçerik Yer Tutucusu"/>
          <p:cNvSpPr>
            <a:spLocks noGrp="1"/>
          </p:cNvSpPr>
          <p:nvPr>
            <p:ph idx="1"/>
          </p:nvPr>
        </p:nvSpPr>
        <p:spPr>
          <a:xfrm>
            <a:off x="500034" y="1643050"/>
            <a:ext cx="8183880" cy="4187952"/>
          </a:xfrm>
        </p:spPr>
        <p:txBody>
          <a:bodyPr>
            <a:normAutofit/>
          </a:bodyPr>
          <a:lstStyle/>
          <a:p>
            <a:pPr algn="just">
              <a:buClr>
                <a:schemeClr val="accent2">
                  <a:lumMod val="75000"/>
                </a:schemeClr>
              </a:buClr>
            </a:pPr>
            <a:r>
              <a:rPr lang="tr-TR" sz="2400" dirty="0" smtClean="0"/>
              <a:t>Bağımlılığın bir hastalık olduğu kabul edilmeli ve tedavi edilebilir olduğu bilinmelidir.</a:t>
            </a:r>
          </a:p>
          <a:p>
            <a:pPr algn="just">
              <a:buClr>
                <a:schemeClr val="accent2">
                  <a:lumMod val="75000"/>
                </a:schemeClr>
              </a:buClr>
            </a:pPr>
            <a:endParaRPr lang="tr-TR" sz="2400" dirty="0" smtClean="0"/>
          </a:p>
          <a:p>
            <a:pPr algn="just">
              <a:buClr>
                <a:schemeClr val="accent2">
                  <a:lumMod val="75000"/>
                </a:schemeClr>
              </a:buClr>
            </a:pPr>
            <a:r>
              <a:rPr lang="tr-TR" sz="2400" dirty="0" smtClean="0">
                <a:solidFill>
                  <a:schemeClr val="accent2"/>
                </a:solidFill>
              </a:rPr>
              <a:t>Madde bağımlılığı tedavisi oldukça güç ve zahmetli bir iştir.</a:t>
            </a:r>
          </a:p>
          <a:p>
            <a:pPr algn="just">
              <a:buClr>
                <a:schemeClr val="accent2">
                  <a:lumMod val="75000"/>
                </a:schemeClr>
              </a:buClr>
            </a:pPr>
            <a:endParaRPr lang="tr-TR" sz="2400" dirty="0" smtClean="0"/>
          </a:p>
          <a:p>
            <a:pPr algn="just">
              <a:buClr>
                <a:schemeClr val="accent2">
                  <a:lumMod val="75000"/>
                </a:schemeClr>
              </a:buClr>
            </a:pPr>
            <a:r>
              <a:rPr lang="tr-TR" sz="2400" dirty="0" smtClean="0"/>
              <a:t>Bağımlılık tedavisindeki başarı kişiye, çevreye, yönteme ve iyileşme ölçütlerine göre değişkenlik gösterebilir.</a:t>
            </a:r>
            <a:endParaRPr lang="tr-TR" sz="2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500042"/>
            <a:ext cx="8183880" cy="5330960"/>
          </a:xfrm>
        </p:spPr>
        <p:txBody>
          <a:bodyPr>
            <a:normAutofit lnSpcReduction="10000"/>
          </a:bodyPr>
          <a:lstStyle/>
          <a:p>
            <a:pPr algn="ctr">
              <a:buNone/>
            </a:pPr>
            <a:endParaRPr lang="tr-TR" sz="2400" dirty="0" smtClean="0"/>
          </a:p>
          <a:p>
            <a:pPr algn="ctr">
              <a:buNone/>
            </a:pPr>
            <a:endParaRPr lang="tr-TR" sz="2400" dirty="0" smtClean="0"/>
          </a:p>
          <a:p>
            <a:pPr>
              <a:buNone/>
            </a:pPr>
            <a:r>
              <a:rPr lang="tr-TR" sz="2400" dirty="0" smtClean="0"/>
              <a:t>* Madde </a:t>
            </a:r>
            <a:r>
              <a:rPr lang="tr-TR" sz="2400" dirty="0" smtClean="0"/>
              <a:t>bağımlısı kişinin tedavisinde</a:t>
            </a:r>
          </a:p>
          <a:p>
            <a:pPr>
              <a:buNone/>
            </a:pPr>
            <a:r>
              <a:rPr lang="tr-TR" sz="2400" dirty="0" smtClean="0"/>
              <a:t>en önemli olgulardan birisi </a:t>
            </a:r>
            <a:r>
              <a:rPr lang="tr-TR" sz="2400" b="1" dirty="0" smtClean="0">
                <a:solidFill>
                  <a:srgbClr val="C00000"/>
                </a:solidFill>
              </a:rPr>
              <a:t>destektir</a:t>
            </a:r>
            <a:r>
              <a:rPr lang="tr-TR" sz="2400" b="1" dirty="0" smtClean="0">
                <a:solidFill>
                  <a:srgbClr val="C00000"/>
                </a:solidFill>
              </a:rPr>
              <a:t>.</a:t>
            </a:r>
          </a:p>
          <a:p>
            <a:pPr>
              <a:buNone/>
            </a:pPr>
            <a:endParaRPr lang="tr-TR" sz="2400" b="1" dirty="0" smtClean="0">
              <a:solidFill>
                <a:srgbClr val="C00000"/>
              </a:solidFill>
            </a:endParaRPr>
          </a:p>
          <a:p>
            <a:pPr>
              <a:buFont typeface="Arial" charset="0"/>
              <a:buChar char="•"/>
            </a:pPr>
            <a:r>
              <a:rPr lang="tr-TR" sz="2400" dirty="0" smtClean="0"/>
              <a:t>Tedavi </a:t>
            </a:r>
            <a:r>
              <a:rPr lang="tr-TR" sz="2400" dirty="0" smtClean="0"/>
              <a:t>olmayı kabul eden bir bağımlının istediği tek şey bu durumu kabul edip </a:t>
            </a:r>
            <a:r>
              <a:rPr lang="tr-TR" sz="2400" dirty="0" smtClean="0"/>
              <a:t>düzeleceğine inanan </a:t>
            </a:r>
            <a:r>
              <a:rPr lang="tr-TR" sz="2400" dirty="0" smtClean="0"/>
              <a:t>insanların arasında olmaktır</a:t>
            </a:r>
            <a:r>
              <a:rPr lang="tr-TR" sz="2400" dirty="0" smtClean="0"/>
              <a:t>.</a:t>
            </a:r>
          </a:p>
          <a:p>
            <a:pPr>
              <a:buFont typeface="Arial" charset="0"/>
              <a:buChar char="•"/>
            </a:pPr>
            <a:endParaRPr lang="tr-TR" sz="2400" dirty="0" smtClean="0"/>
          </a:p>
          <a:p>
            <a:pPr>
              <a:buFont typeface="Arial" charset="0"/>
              <a:buChar char="•"/>
            </a:pPr>
            <a:r>
              <a:rPr lang="tr-TR" sz="2400" dirty="0" smtClean="0"/>
              <a:t>Bu </a:t>
            </a:r>
            <a:r>
              <a:rPr lang="tr-TR" sz="2400" dirty="0" smtClean="0"/>
              <a:t>yüzden madde bağımlısı olan bir bireyi </a:t>
            </a:r>
            <a:r>
              <a:rPr lang="tr-TR" sz="2400" dirty="0" smtClean="0">
                <a:solidFill>
                  <a:srgbClr val="C00000"/>
                </a:solidFill>
              </a:rPr>
              <a:t>kendi haline bırakmak </a:t>
            </a:r>
            <a:r>
              <a:rPr lang="tr-TR" sz="2400" dirty="0" smtClean="0"/>
              <a:t>onu daha da aşağıya çeker. </a:t>
            </a:r>
            <a:endParaRPr lang="tr-TR" sz="2400" dirty="0" smtClean="0"/>
          </a:p>
          <a:p>
            <a:pPr>
              <a:buFont typeface="Arial" charset="0"/>
              <a:buChar char="•"/>
            </a:pPr>
            <a:endParaRPr lang="tr-TR" sz="2400" dirty="0" smtClean="0"/>
          </a:p>
          <a:p>
            <a:pPr>
              <a:buFont typeface="Arial" charset="0"/>
              <a:buChar char="•"/>
            </a:pPr>
            <a:r>
              <a:rPr lang="tr-TR" sz="2400" dirty="0" smtClean="0"/>
              <a:t>Bunun </a:t>
            </a:r>
            <a:r>
              <a:rPr lang="tr-TR" sz="2400" dirty="0" smtClean="0"/>
              <a:t>olmasını istemiyorsak yapacağımız şey ona yardım elini uzatmaktır.</a:t>
            </a:r>
            <a:endParaRPr lang="tr-TR"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00042"/>
            <a:ext cx="8183880" cy="1051560"/>
          </a:xfrm>
        </p:spPr>
        <p:txBody>
          <a:bodyPr/>
          <a:lstStyle/>
          <a:p>
            <a:r>
              <a:rPr lang="tr-TR" dirty="0" smtClean="0">
                <a:solidFill>
                  <a:schemeClr val="accent2"/>
                </a:solidFill>
              </a:rPr>
              <a:t>BAĞIMLILIK</a:t>
            </a:r>
            <a:endParaRPr lang="tr-TR" dirty="0">
              <a:solidFill>
                <a:schemeClr val="accent2"/>
              </a:solidFill>
            </a:endParaRPr>
          </a:p>
        </p:txBody>
      </p:sp>
      <p:sp>
        <p:nvSpPr>
          <p:cNvPr id="3" name="2 İçerik Yer Tutucusu"/>
          <p:cNvSpPr>
            <a:spLocks noGrp="1"/>
          </p:cNvSpPr>
          <p:nvPr>
            <p:ph idx="1"/>
          </p:nvPr>
        </p:nvSpPr>
        <p:spPr>
          <a:xfrm>
            <a:off x="500034" y="1928802"/>
            <a:ext cx="8183880" cy="3429024"/>
          </a:xfrm>
        </p:spPr>
        <p:txBody>
          <a:bodyPr>
            <a:normAutofit/>
          </a:bodyPr>
          <a:lstStyle/>
          <a:p>
            <a:pPr algn="just">
              <a:buNone/>
            </a:pPr>
            <a:r>
              <a:rPr lang="tr-TR" sz="2400" dirty="0" smtClean="0"/>
              <a:t>		Bağımlılık ayrıca madde kullanıcısının beyninde yapısal ve nörokimyasal değişikliklere bağlı olarak istemli madde kullanma davranışının zorlantılı</a:t>
            </a:r>
            <a:r>
              <a:rPr lang="tr-TR" sz="2400" dirty="0" smtClean="0">
                <a:solidFill>
                  <a:srgbClr val="0099FF"/>
                </a:solidFill>
              </a:rPr>
              <a:t> </a:t>
            </a:r>
            <a:r>
              <a:rPr lang="tr-TR" sz="2400" dirty="0" smtClean="0"/>
              <a:t>madde kullanımına dönüşmesi biçiminde sonuçlanan bir beyin hastalığıdır.</a:t>
            </a:r>
            <a:endParaRPr lang="tr-TR"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71480"/>
            <a:ext cx="8183880" cy="1051560"/>
          </a:xfrm>
        </p:spPr>
        <p:txBody>
          <a:bodyPr/>
          <a:lstStyle/>
          <a:p>
            <a:r>
              <a:rPr lang="tr-TR" dirty="0" smtClean="0">
                <a:solidFill>
                  <a:schemeClr val="accent2"/>
                </a:solidFill>
              </a:rPr>
              <a:t>BAĞIMLILIK DİYEBİLMEK İÇİN</a:t>
            </a:r>
            <a:endParaRPr lang="tr-TR" dirty="0">
              <a:solidFill>
                <a:schemeClr val="accent2"/>
              </a:solidFill>
            </a:endParaRPr>
          </a:p>
        </p:txBody>
      </p:sp>
      <p:sp>
        <p:nvSpPr>
          <p:cNvPr id="3" name="2 İçerik Yer Tutucusu"/>
          <p:cNvSpPr>
            <a:spLocks noGrp="1"/>
          </p:cNvSpPr>
          <p:nvPr>
            <p:ph idx="1"/>
          </p:nvPr>
        </p:nvSpPr>
        <p:spPr>
          <a:xfrm>
            <a:off x="500034" y="1928802"/>
            <a:ext cx="8183880" cy="3786214"/>
          </a:xfrm>
        </p:spPr>
        <p:txBody>
          <a:bodyPr>
            <a:normAutofit/>
          </a:bodyPr>
          <a:lstStyle/>
          <a:p>
            <a:pPr algn="just">
              <a:buClr>
                <a:schemeClr val="accent2">
                  <a:lumMod val="75000"/>
                </a:schemeClr>
              </a:buClr>
            </a:pPr>
            <a:r>
              <a:rPr lang="tr-TR" sz="2400" dirty="0" smtClean="0"/>
              <a:t>Madde azaldığında ya da kesildiğinde yoksunluk belirtilerinin ortay çıkması</a:t>
            </a:r>
          </a:p>
          <a:p>
            <a:pPr algn="just">
              <a:buClr>
                <a:schemeClr val="accent2">
                  <a:lumMod val="75000"/>
                </a:schemeClr>
              </a:buClr>
            </a:pPr>
            <a:endParaRPr lang="tr-TR" sz="2400" dirty="0" smtClean="0"/>
          </a:p>
          <a:p>
            <a:pPr algn="just">
              <a:buClr>
                <a:schemeClr val="accent2">
                  <a:lumMod val="75000"/>
                </a:schemeClr>
              </a:buClr>
            </a:pPr>
            <a:r>
              <a:rPr lang="tr-TR" sz="2400" dirty="0" smtClean="0">
                <a:solidFill>
                  <a:schemeClr val="accent2"/>
                </a:solidFill>
              </a:rPr>
              <a:t>Madde kullanımını denetlemek ya da bırakmak için uğraş sergilenmesi fakat sürekli bu uğraşların boşa çıkması</a:t>
            </a:r>
          </a:p>
          <a:p>
            <a:pPr algn="just">
              <a:buClr>
                <a:schemeClr val="accent2">
                  <a:lumMod val="75000"/>
                </a:schemeClr>
              </a:buClr>
            </a:pPr>
            <a:endParaRPr lang="tr-TR" sz="2400" dirty="0" smtClean="0"/>
          </a:p>
          <a:p>
            <a:pPr algn="just">
              <a:buClr>
                <a:schemeClr val="accent2">
                  <a:lumMod val="75000"/>
                </a:schemeClr>
              </a:buClr>
            </a:pPr>
            <a:r>
              <a:rPr lang="tr-TR" sz="2400" dirty="0" smtClean="0"/>
              <a:t>Maddeyi sağlamak, kullanmak ya da bırakmak için büyük zaman ve uğraş sergilenmesi</a:t>
            </a:r>
            <a:endParaRPr lang="tr-TR"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00042"/>
            <a:ext cx="8183880" cy="1051560"/>
          </a:xfrm>
        </p:spPr>
        <p:txBody>
          <a:bodyPr/>
          <a:lstStyle/>
          <a:p>
            <a:r>
              <a:rPr lang="tr-TR" dirty="0" smtClean="0">
                <a:solidFill>
                  <a:schemeClr val="accent2"/>
                </a:solidFill>
              </a:rPr>
              <a:t>BAĞIMLILIK DİYEBİLMEK İÇİN</a:t>
            </a:r>
            <a:endParaRPr lang="tr-TR" dirty="0">
              <a:solidFill>
                <a:schemeClr val="accent2"/>
              </a:solidFill>
            </a:endParaRPr>
          </a:p>
        </p:txBody>
      </p:sp>
      <p:sp>
        <p:nvSpPr>
          <p:cNvPr id="3" name="2 İçerik Yer Tutucusu"/>
          <p:cNvSpPr>
            <a:spLocks noGrp="1"/>
          </p:cNvSpPr>
          <p:nvPr>
            <p:ph idx="1"/>
          </p:nvPr>
        </p:nvSpPr>
        <p:spPr>
          <a:xfrm>
            <a:off x="500034" y="2143116"/>
            <a:ext cx="8183880" cy="3357586"/>
          </a:xfrm>
        </p:spPr>
        <p:txBody>
          <a:bodyPr>
            <a:normAutofit/>
          </a:bodyPr>
          <a:lstStyle/>
          <a:p>
            <a:pPr algn="just">
              <a:buClr>
                <a:schemeClr val="accent2">
                  <a:lumMod val="75000"/>
                </a:schemeClr>
              </a:buClr>
            </a:pPr>
            <a:r>
              <a:rPr lang="tr-TR" sz="2400" dirty="0" smtClean="0"/>
              <a:t>Madde kullanımından dolayı sosyal, kişisel ve mesleki ilişkilerin zarar görmesi</a:t>
            </a:r>
          </a:p>
          <a:p>
            <a:pPr algn="just">
              <a:buClr>
                <a:schemeClr val="accent2">
                  <a:lumMod val="75000"/>
                </a:schemeClr>
              </a:buClr>
              <a:buNone/>
            </a:pPr>
            <a:endParaRPr lang="tr-TR" sz="2400" dirty="0" smtClean="0"/>
          </a:p>
          <a:p>
            <a:pPr algn="just">
              <a:buClr>
                <a:schemeClr val="accent2">
                  <a:lumMod val="75000"/>
                </a:schemeClr>
              </a:buClr>
            </a:pPr>
            <a:r>
              <a:rPr lang="tr-TR" sz="2400" dirty="0" smtClean="0">
                <a:solidFill>
                  <a:schemeClr val="accent2"/>
                </a:solidFill>
              </a:rPr>
              <a:t>Maddenin düşünülenden daha fazla ve daha uzun süre alınması</a:t>
            </a:r>
          </a:p>
          <a:p>
            <a:pPr algn="just">
              <a:buClr>
                <a:schemeClr val="accent2">
                  <a:lumMod val="75000"/>
                </a:schemeClr>
              </a:buClr>
            </a:pPr>
            <a:endParaRPr lang="tr-TR" sz="2400" dirty="0" smtClean="0"/>
          </a:p>
          <a:p>
            <a:pPr algn="just">
              <a:buClr>
                <a:schemeClr val="accent2">
                  <a:lumMod val="75000"/>
                </a:schemeClr>
              </a:buClr>
            </a:pPr>
            <a:r>
              <a:rPr lang="tr-TR" sz="2400" dirty="0" smtClean="0"/>
              <a:t>Fiziksel, ruhsal ve sosyal sorunlar ortaya çıkmasına rağmen maddenin bırakılamaması</a:t>
            </a:r>
            <a:endParaRPr lang="tr-TR"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00042"/>
            <a:ext cx="8183880" cy="1051560"/>
          </a:xfrm>
        </p:spPr>
        <p:txBody>
          <a:bodyPr/>
          <a:lstStyle/>
          <a:p>
            <a:r>
              <a:rPr lang="tr-TR" dirty="0" smtClean="0">
                <a:solidFill>
                  <a:schemeClr val="accent2"/>
                </a:solidFill>
              </a:rPr>
              <a:t>MADDE BAĞIMLILIĞI</a:t>
            </a:r>
            <a:endParaRPr lang="tr-TR" dirty="0">
              <a:solidFill>
                <a:schemeClr val="accent2"/>
              </a:solidFill>
            </a:endParaRPr>
          </a:p>
        </p:txBody>
      </p:sp>
      <p:sp>
        <p:nvSpPr>
          <p:cNvPr id="3" name="2 İçerik Yer Tutucusu"/>
          <p:cNvSpPr>
            <a:spLocks noGrp="1"/>
          </p:cNvSpPr>
          <p:nvPr>
            <p:ph idx="1"/>
          </p:nvPr>
        </p:nvSpPr>
        <p:spPr>
          <a:xfrm>
            <a:off x="500034" y="1857364"/>
            <a:ext cx="8183880" cy="4379948"/>
          </a:xfrm>
        </p:spPr>
        <p:txBody>
          <a:bodyPr>
            <a:normAutofit/>
          </a:bodyPr>
          <a:lstStyle/>
          <a:p>
            <a:pPr algn="just">
              <a:buNone/>
            </a:pPr>
            <a:r>
              <a:rPr kumimoji="1" lang="tr-TR" sz="2400" dirty="0" smtClean="0">
                <a:solidFill>
                  <a:schemeClr val="tx2"/>
                </a:solidFill>
              </a:rPr>
              <a:t>		Bir maddenin belirgin bir etkiyi </a:t>
            </a:r>
            <a:r>
              <a:rPr kumimoji="1" lang="tr-TR" sz="2400" dirty="0" smtClean="0">
                <a:solidFill>
                  <a:schemeClr val="tx2"/>
                </a:solidFill>
              </a:rPr>
              <a:t>elde </a:t>
            </a:r>
            <a:r>
              <a:rPr kumimoji="1" lang="tr-TR" sz="2400" dirty="0" smtClean="0">
                <a:solidFill>
                  <a:schemeClr val="tx2"/>
                </a:solidFill>
              </a:rPr>
              <a:t>etmek için alınması sürecinde ortaya çıkan </a:t>
            </a:r>
            <a:r>
              <a:rPr kumimoji="1" lang="tr-TR" sz="2400" b="1" u="sng" dirty="0" smtClean="0">
                <a:solidFill>
                  <a:schemeClr val="tx2"/>
                </a:solidFill>
              </a:rPr>
              <a:t>bedensel, ruhsal ya da sosyal sorunlara </a:t>
            </a:r>
            <a:r>
              <a:rPr kumimoji="1" lang="tr-TR" sz="2400" b="1" u="sng" dirty="0" smtClean="0">
                <a:solidFill>
                  <a:schemeClr val="tx2"/>
                </a:solidFill>
              </a:rPr>
              <a:t>rağmen; </a:t>
            </a:r>
          </a:p>
          <a:p>
            <a:pPr algn="just">
              <a:buNone/>
            </a:pPr>
            <a:endParaRPr kumimoji="1" lang="tr-TR" sz="2400" b="1" u="sng" dirty="0" smtClean="0">
              <a:solidFill>
                <a:schemeClr val="tx2"/>
              </a:solidFill>
            </a:endParaRPr>
          </a:p>
          <a:p>
            <a:pPr algn="just">
              <a:buNone/>
            </a:pPr>
            <a:r>
              <a:rPr kumimoji="1" lang="tr-TR" sz="2400" dirty="0" smtClean="0">
                <a:solidFill>
                  <a:schemeClr val="tx2"/>
                </a:solidFill>
              </a:rPr>
              <a:t> </a:t>
            </a:r>
            <a:r>
              <a:rPr kumimoji="1" lang="tr-TR" sz="2400" dirty="0" smtClean="0">
                <a:solidFill>
                  <a:schemeClr val="tx2"/>
                </a:solidFill>
              </a:rPr>
              <a:t>  * </a:t>
            </a:r>
            <a:r>
              <a:rPr kumimoji="1" lang="tr-TR" sz="2400" dirty="0" smtClean="0">
                <a:solidFill>
                  <a:schemeClr val="tx2"/>
                </a:solidFill>
              </a:rPr>
              <a:t>madde </a:t>
            </a:r>
            <a:r>
              <a:rPr kumimoji="1" lang="tr-TR" sz="2400" dirty="0" smtClean="0">
                <a:solidFill>
                  <a:schemeClr val="tx2"/>
                </a:solidFill>
              </a:rPr>
              <a:t>alımının devam etmesi, </a:t>
            </a:r>
            <a:endParaRPr kumimoji="1" lang="tr-TR" sz="2400" dirty="0" smtClean="0">
              <a:solidFill>
                <a:schemeClr val="tx2"/>
              </a:solidFill>
            </a:endParaRPr>
          </a:p>
          <a:p>
            <a:pPr algn="just">
              <a:buNone/>
            </a:pPr>
            <a:r>
              <a:rPr kumimoji="1" lang="tr-TR" sz="2400" dirty="0" smtClean="0">
                <a:solidFill>
                  <a:schemeClr val="tx2"/>
                </a:solidFill>
              </a:rPr>
              <a:t> </a:t>
            </a:r>
            <a:r>
              <a:rPr kumimoji="1" lang="tr-TR" sz="2400" dirty="0" smtClean="0">
                <a:solidFill>
                  <a:schemeClr val="tx2"/>
                </a:solidFill>
              </a:rPr>
              <a:t>  * </a:t>
            </a:r>
            <a:r>
              <a:rPr kumimoji="1" lang="tr-TR" sz="2400" dirty="0" smtClean="0">
                <a:solidFill>
                  <a:schemeClr val="tx2"/>
                </a:solidFill>
              </a:rPr>
              <a:t>bırakma </a:t>
            </a:r>
            <a:r>
              <a:rPr kumimoji="1" lang="tr-TR" sz="2400" dirty="0" smtClean="0">
                <a:solidFill>
                  <a:schemeClr val="tx2"/>
                </a:solidFill>
              </a:rPr>
              <a:t>isteğine rağmen bırakılamaması,  </a:t>
            </a:r>
            <a:endParaRPr kumimoji="1" lang="tr-TR" sz="2400" dirty="0" smtClean="0">
              <a:solidFill>
                <a:schemeClr val="tx2"/>
              </a:solidFill>
            </a:endParaRPr>
          </a:p>
          <a:p>
            <a:pPr algn="just">
              <a:buNone/>
            </a:pPr>
            <a:r>
              <a:rPr kumimoji="1" lang="tr-TR" sz="2400" dirty="0" smtClean="0">
                <a:solidFill>
                  <a:schemeClr val="tx2"/>
                </a:solidFill>
              </a:rPr>
              <a:t> </a:t>
            </a:r>
            <a:r>
              <a:rPr kumimoji="1" lang="tr-TR" sz="2400" dirty="0" smtClean="0">
                <a:solidFill>
                  <a:schemeClr val="tx2"/>
                </a:solidFill>
              </a:rPr>
              <a:t>  * </a:t>
            </a:r>
            <a:r>
              <a:rPr kumimoji="1" lang="tr-TR" sz="2400" dirty="0" smtClean="0">
                <a:solidFill>
                  <a:schemeClr val="tx2"/>
                </a:solidFill>
              </a:rPr>
              <a:t>aynı </a:t>
            </a:r>
            <a:r>
              <a:rPr kumimoji="1" lang="tr-TR" sz="2400" dirty="0" smtClean="0">
                <a:solidFill>
                  <a:schemeClr val="tx2"/>
                </a:solidFill>
              </a:rPr>
              <a:t>etkiyi elde edebilmek için giderek madde miktarının arttırılması ve </a:t>
            </a:r>
            <a:endParaRPr kumimoji="1" lang="tr-TR" sz="2400" dirty="0" smtClean="0">
              <a:solidFill>
                <a:schemeClr val="tx2"/>
              </a:solidFill>
            </a:endParaRPr>
          </a:p>
          <a:p>
            <a:pPr algn="just">
              <a:buNone/>
            </a:pPr>
            <a:r>
              <a:rPr kumimoji="1" lang="tr-TR" sz="2400" dirty="0" smtClean="0">
                <a:solidFill>
                  <a:schemeClr val="tx2"/>
                </a:solidFill>
              </a:rPr>
              <a:t> </a:t>
            </a:r>
            <a:r>
              <a:rPr kumimoji="1" lang="tr-TR" sz="2400" dirty="0" smtClean="0">
                <a:solidFill>
                  <a:schemeClr val="tx2"/>
                </a:solidFill>
              </a:rPr>
              <a:t>  * </a:t>
            </a:r>
            <a:r>
              <a:rPr kumimoji="1" lang="tr-TR" sz="2400" dirty="0" smtClean="0">
                <a:solidFill>
                  <a:schemeClr val="tx2"/>
                </a:solidFill>
              </a:rPr>
              <a:t>maddeyi </a:t>
            </a:r>
            <a:r>
              <a:rPr kumimoji="1" lang="tr-TR" sz="2400" dirty="0" smtClean="0">
                <a:solidFill>
                  <a:schemeClr val="tx2"/>
                </a:solidFill>
              </a:rPr>
              <a:t>alma isteğinin </a:t>
            </a:r>
            <a:r>
              <a:rPr kumimoji="1" lang="tr-TR" sz="2400" dirty="0" smtClean="0">
                <a:solidFill>
                  <a:srgbClr val="FF0000"/>
                </a:solidFill>
              </a:rPr>
              <a:t>durdurulamaması durumudur.</a:t>
            </a:r>
            <a:endParaRPr lang="tr-TR" sz="2400"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00042"/>
            <a:ext cx="8183880" cy="1051560"/>
          </a:xfrm>
        </p:spPr>
        <p:txBody>
          <a:bodyPr/>
          <a:lstStyle/>
          <a:p>
            <a:r>
              <a:rPr lang="tr-TR" dirty="0" smtClean="0">
                <a:solidFill>
                  <a:schemeClr val="accent2"/>
                </a:solidFill>
              </a:rPr>
              <a:t>BAĞIMLILIKTA 3 ANA UNSUR</a:t>
            </a:r>
            <a:endParaRPr lang="tr-TR" dirty="0">
              <a:solidFill>
                <a:schemeClr val="accent2"/>
              </a:solidFill>
            </a:endParaRPr>
          </a:p>
        </p:txBody>
      </p:sp>
      <p:sp>
        <p:nvSpPr>
          <p:cNvPr id="3" name="2 İçerik Yer Tutucusu"/>
          <p:cNvSpPr>
            <a:spLocks noGrp="1"/>
          </p:cNvSpPr>
          <p:nvPr>
            <p:ph idx="1"/>
          </p:nvPr>
        </p:nvSpPr>
        <p:spPr>
          <a:xfrm>
            <a:off x="500034" y="1643050"/>
            <a:ext cx="8183880" cy="4187952"/>
          </a:xfrm>
        </p:spPr>
        <p:txBody>
          <a:bodyPr>
            <a:normAutofit/>
          </a:bodyPr>
          <a:lstStyle/>
          <a:p>
            <a:pPr algn="just">
              <a:buClr>
                <a:schemeClr val="accent2">
                  <a:lumMod val="75000"/>
                </a:schemeClr>
              </a:buClr>
            </a:pPr>
            <a:endParaRPr lang="tr-TR" sz="2400" dirty="0" smtClean="0"/>
          </a:p>
          <a:p>
            <a:pPr algn="just">
              <a:buClr>
                <a:schemeClr val="accent2">
                  <a:lumMod val="75000"/>
                </a:schemeClr>
              </a:buClr>
            </a:pPr>
            <a:r>
              <a:rPr lang="tr-TR" sz="2400" dirty="0" smtClean="0"/>
              <a:t>Her durumda ve koşulda maddenin alınması için engellenemez ve zorlayıcı bir istek duyulması</a:t>
            </a:r>
          </a:p>
          <a:p>
            <a:pPr algn="just">
              <a:buClr>
                <a:schemeClr val="accent2">
                  <a:lumMod val="75000"/>
                </a:schemeClr>
              </a:buClr>
            </a:pPr>
            <a:endParaRPr lang="tr-TR" sz="2400" dirty="0" smtClean="0"/>
          </a:p>
          <a:p>
            <a:pPr algn="just">
              <a:buClr>
                <a:schemeClr val="accent2">
                  <a:lumMod val="75000"/>
                </a:schemeClr>
              </a:buClr>
            </a:pPr>
            <a:r>
              <a:rPr lang="tr-TR" sz="2400" dirty="0" smtClean="0">
                <a:solidFill>
                  <a:schemeClr val="accent2"/>
                </a:solidFill>
              </a:rPr>
              <a:t>Kullanılan dozun devamlı olarak arttırılması (tolerans)</a:t>
            </a:r>
          </a:p>
          <a:p>
            <a:pPr algn="just">
              <a:buClr>
                <a:schemeClr val="accent2">
                  <a:lumMod val="75000"/>
                </a:schemeClr>
              </a:buClr>
            </a:pPr>
            <a:endParaRPr lang="tr-TR" sz="2400" dirty="0" smtClean="0"/>
          </a:p>
          <a:p>
            <a:pPr algn="just">
              <a:buClr>
                <a:schemeClr val="accent2">
                  <a:lumMod val="75000"/>
                </a:schemeClr>
              </a:buClr>
            </a:pPr>
            <a:r>
              <a:rPr lang="tr-TR" sz="2400" dirty="0" smtClean="0"/>
              <a:t>Kullanılan maddeye ve onun yarattığı etkilere sürekli psikolojik ve fizyolojik ihtiyaç bulunması (yoksunluk)</a:t>
            </a:r>
            <a:endParaRPr lang="tr-TR"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00042"/>
            <a:ext cx="8183880" cy="1051560"/>
          </a:xfrm>
        </p:spPr>
        <p:txBody>
          <a:bodyPr>
            <a:normAutofit/>
          </a:bodyPr>
          <a:lstStyle/>
          <a:p>
            <a:r>
              <a:rPr lang="tr-TR" sz="2800" dirty="0" smtClean="0">
                <a:solidFill>
                  <a:schemeClr val="accent2"/>
                </a:solidFill>
              </a:rPr>
              <a:t>BAĞIMLILIK VE MADDENİN KÖTÜYE KULLANIMI</a:t>
            </a:r>
            <a:endParaRPr lang="tr-TR" sz="2800" dirty="0">
              <a:solidFill>
                <a:schemeClr val="accent2"/>
              </a:solidFill>
            </a:endParaRPr>
          </a:p>
        </p:txBody>
      </p:sp>
      <p:sp>
        <p:nvSpPr>
          <p:cNvPr id="3" name="2 İçerik Yer Tutucusu"/>
          <p:cNvSpPr>
            <a:spLocks noGrp="1"/>
          </p:cNvSpPr>
          <p:nvPr>
            <p:ph idx="1"/>
          </p:nvPr>
        </p:nvSpPr>
        <p:spPr>
          <a:xfrm>
            <a:off x="500034" y="1643050"/>
            <a:ext cx="8183880" cy="4306230"/>
          </a:xfrm>
        </p:spPr>
        <p:txBody>
          <a:bodyPr>
            <a:normAutofit lnSpcReduction="10000"/>
          </a:bodyPr>
          <a:lstStyle/>
          <a:p>
            <a:pPr algn="just">
              <a:buClr>
                <a:schemeClr val="accent2">
                  <a:lumMod val="75000"/>
                </a:schemeClr>
              </a:buClr>
            </a:pPr>
            <a:r>
              <a:rPr lang="tr-TR" sz="2400" dirty="0" smtClean="0"/>
              <a:t>Tehlikeli kullanım, madde kullanımının kişinin kendine, hayatına ve çevresine zarar vermesidir.</a:t>
            </a:r>
          </a:p>
          <a:p>
            <a:pPr algn="just">
              <a:buClr>
                <a:schemeClr val="accent2">
                  <a:lumMod val="75000"/>
                </a:schemeClr>
              </a:buClr>
            </a:pPr>
            <a:endParaRPr lang="tr-TR" sz="2400" dirty="0" smtClean="0"/>
          </a:p>
          <a:p>
            <a:pPr algn="just">
              <a:buClr>
                <a:schemeClr val="accent2">
                  <a:lumMod val="75000"/>
                </a:schemeClr>
              </a:buClr>
            </a:pPr>
            <a:r>
              <a:rPr lang="tr-TR" sz="2400" u="sng" dirty="0" smtClean="0">
                <a:solidFill>
                  <a:srgbClr val="002060"/>
                </a:solidFill>
              </a:rPr>
              <a:t>Madde kullanımına bağlı olarak kişi </a:t>
            </a:r>
            <a:r>
              <a:rPr lang="tr-TR" sz="2400" dirty="0" smtClean="0">
                <a:solidFill>
                  <a:schemeClr val="accent2"/>
                </a:solidFill>
              </a:rPr>
              <a:t>işine gitmez, okula devam etmez, işinde başarısızlıklar ortaya çıkar, </a:t>
            </a:r>
            <a:r>
              <a:rPr lang="tr-TR" sz="2400" dirty="0" smtClean="0">
                <a:solidFill>
                  <a:srgbClr val="002060"/>
                </a:solidFill>
              </a:rPr>
              <a:t>ailesini ve çocuklarını ihmal eder, </a:t>
            </a:r>
            <a:r>
              <a:rPr lang="tr-TR" sz="2400" dirty="0" smtClean="0">
                <a:solidFill>
                  <a:schemeClr val="accent2"/>
                </a:solidFill>
              </a:rPr>
              <a:t>bedeninde fiziksel bozulmalar olur. </a:t>
            </a:r>
            <a:endParaRPr lang="tr-TR" sz="2400" dirty="0" smtClean="0">
              <a:solidFill>
                <a:schemeClr val="accent2"/>
              </a:solidFill>
            </a:endParaRPr>
          </a:p>
          <a:p>
            <a:pPr algn="just">
              <a:buClr>
                <a:schemeClr val="accent2">
                  <a:lumMod val="75000"/>
                </a:schemeClr>
              </a:buClr>
            </a:pPr>
            <a:r>
              <a:rPr lang="tr-TR" sz="2400" dirty="0" smtClean="0">
                <a:solidFill>
                  <a:schemeClr val="accent2"/>
                </a:solidFill>
              </a:rPr>
              <a:t>Madde </a:t>
            </a:r>
            <a:r>
              <a:rPr lang="tr-TR" sz="2400" dirty="0" smtClean="0">
                <a:solidFill>
                  <a:schemeClr val="accent2"/>
                </a:solidFill>
              </a:rPr>
              <a:t>kullanımı nedeni ile tartışma, kavga gibi yineleyen </a:t>
            </a:r>
            <a:r>
              <a:rPr lang="tr-TR" sz="2400" dirty="0" smtClean="0">
                <a:solidFill>
                  <a:srgbClr val="FF0000"/>
                </a:solidFill>
              </a:rPr>
              <a:t>kişilerarası ve toplumsal sorunlar, </a:t>
            </a:r>
            <a:r>
              <a:rPr lang="tr-TR" sz="2400" dirty="0" smtClean="0">
                <a:solidFill>
                  <a:schemeClr val="accent2"/>
                </a:solidFill>
              </a:rPr>
              <a:t>madde taşımak ve bulundurmak ya da madde etkisi ile gelişen davranış bozuklukları dolayısıyla </a:t>
            </a:r>
            <a:r>
              <a:rPr lang="tr-TR" sz="2400" u="sng" dirty="0" smtClean="0">
                <a:solidFill>
                  <a:srgbClr val="FF0000"/>
                </a:solidFill>
              </a:rPr>
              <a:t>yasal sorunlar </a:t>
            </a:r>
            <a:r>
              <a:rPr lang="tr-TR" sz="2400" dirty="0" smtClean="0">
                <a:solidFill>
                  <a:schemeClr val="accent2"/>
                </a:solidFill>
              </a:rPr>
              <a:t>yaşanabilir</a:t>
            </a:r>
            <a:r>
              <a:rPr lang="tr-TR" sz="2400" dirty="0" smtClean="0">
                <a:solidFill>
                  <a:schemeClr val="accent2"/>
                </a:solidFill>
              </a:rPr>
              <a: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Görünüş">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478</TotalTime>
  <Words>798</Words>
  <Application>Microsoft Office PowerPoint</Application>
  <PresentationFormat>Ekran Gösterisi (4:3)</PresentationFormat>
  <Paragraphs>163</Paragraphs>
  <Slides>31</Slides>
  <Notes>0</Notes>
  <HiddenSlides>0</HiddenSlides>
  <MMClips>0</MMClips>
  <ScaleCrop>false</ScaleCrop>
  <HeadingPairs>
    <vt:vector size="4" baseType="variant">
      <vt:variant>
        <vt:lpstr>Tema</vt:lpstr>
      </vt:variant>
      <vt:variant>
        <vt:i4>1</vt:i4>
      </vt:variant>
      <vt:variant>
        <vt:lpstr>Slayt Başlıkları</vt:lpstr>
      </vt:variant>
      <vt:variant>
        <vt:i4>31</vt:i4>
      </vt:variant>
    </vt:vector>
  </HeadingPairs>
  <TitlesOfParts>
    <vt:vector size="32" baseType="lpstr">
      <vt:lpstr>Görünüş</vt:lpstr>
      <vt:lpstr>MADDE BAĞIMLILIĞI</vt:lpstr>
      <vt:lpstr>MADDE</vt:lpstr>
      <vt:lpstr>BAĞIMLILIK</vt:lpstr>
      <vt:lpstr>BAĞIMLILIK</vt:lpstr>
      <vt:lpstr>BAĞIMLILIK DİYEBİLMEK İÇİN</vt:lpstr>
      <vt:lpstr>BAĞIMLILIK DİYEBİLMEK İÇİN</vt:lpstr>
      <vt:lpstr>MADDE BAĞIMLILIĞI</vt:lpstr>
      <vt:lpstr>BAĞIMLILIKTA 3 ANA UNSUR</vt:lpstr>
      <vt:lpstr>BAĞIMLILIK VE MADDENİN KÖTÜYE KULLANIMI</vt:lpstr>
      <vt:lpstr>FİZİKSEL BAĞIMLILIK</vt:lpstr>
      <vt:lpstr>RUHSAL BAĞIMLILIK</vt:lpstr>
      <vt:lpstr>BAĞIMLILIK KONTROL EDİLEBİLİR Mİ?</vt:lpstr>
      <vt:lpstr>BAĞIMLILIK İYİLEŞİR Mİ?</vt:lpstr>
      <vt:lpstr>BAŞLAMA NEDENLERİ</vt:lpstr>
      <vt:lpstr>BAĞIMLILIK!</vt:lpstr>
      <vt:lpstr>BAĞIMLILIK!</vt:lpstr>
      <vt:lpstr>NEDEN ERGENLER?</vt:lpstr>
      <vt:lpstr>NEDEN ERGENLER?</vt:lpstr>
      <vt:lpstr>MADDE KULLANANLARIN ÖZELLİKLERİ</vt:lpstr>
      <vt:lpstr>Slayt 20</vt:lpstr>
      <vt:lpstr>AİLELER</vt:lpstr>
      <vt:lpstr>KORUYUCU YAKLAŞIM</vt:lpstr>
      <vt:lpstr>KORUYUCU YAKLAŞIM</vt:lpstr>
      <vt:lpstr>KORUYUCU YAKLAŞIM</vt:lpstr>
      <vt:lpstr>YARDIM İLKELERİ</vt:lpstr>
      <vt:lpstr>YARDIM İLKELERİ</vt:lpstr>
      <vt:lpstr>YARDIM İLKELERİ</vt:lpstr>
      <vt:lpstr>YARDIM İLKELERİ</vt:lpstr>
      <vt:lpstr>YARDIM İLKELERİ</vt:lpstr>
      <vt:lpstr>TEDAVİ YÖNTEMLERİ</vt:lpstr>
      <vt:lpstr>Slayt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MADDE BAĞIMLILIĞI</dc:title>
  <dc:creator>silver</dc:creator>
  <cp:lastModifiedBy>silver</cp:lastModifiedBy>
  <cp:revision>54</cp:revision>
  <dcterms:modified xsi:type="dcterms:W3CDTF">2015-12-23T06:56:49Z</dcterms:modified>
</cp:coreProperties>
</file>